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28"/>
  </p:notesMasterIdLst>
  <p:handoutMasterIdLst>
    <p:handoutMasterId r:id="rId29"/>
  </p:handoutMasterIdLst>
  <p:sldIdLst>
    <p:sldId id="353" r:id="rId2"/>
    <p:sldId id="357" r:id="rId3"/>
    <p:sldId id="358" r:id="rId4"/>
    <p:sldId id="359" r:id="rId5"/>
    <p:sldId id="360" r:id="rId6"/>
    <p:sldId id="364" r:id="rId7"/>
    <p:sldId id="361" r:id="rId8"/>
    <p:sldId id="362" r:id="rId9"/>
    <p:sldId id="363" r:id="rId10"/>
    <p:sldId id="365" r:id="rId11"/>
    <p:sldId id="366" r:id="rId12"/>
    <p:sldId id="367" r:id="rId13"/>
    <p:sldId id="368" r:id="rId14"/>
    <p:sldId id="369" r:id="rId15"/>
    <p:sldId id="370" r:id="rId16"/>
    <p:sldId id="371" r:id="rId17"/>
    <p:sldId id="372" r:id="rId18"/>
    <p:sldId id="373" r:id="rId19"/>
    <p:sldId id="374" r:id="rId20"/>
    <p:sldId id="376" r:id="rId21"/>
    <p:sldId id="377" r:id="rId22"/>
    <p:sldId id="378" r:id="rId23"/>
    <p:sldId id="384" r:id="rId24"/>
    <p:sldId id="379" r:id="rId25"/>
    <p:sldId id="381" r:id="rId26"/>
    <p:sldId id="382" r:id="rId27"/>
  </p:sldIdLst>
  <p:sldSz cx="9144000" cy="6858000" type="screen4x3"/>
  <p:notesSz cx="9874250" cy="6797675"/>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521415D9-36F7-43E2-AB2F-B90AF26B5E84}">
      <p14:sectionLst xmlns:p14="http://schemas.microsoft.com/office/powerpoint/2010/main">
        <p14:section name="預設章節" id="{0B000472-CAA5-4379-A368-D84E4E6FB97F}">
          <p14:sldIdLst>
            <p14:sldId id="353"/>
          </p14:sldIdLst>
        </p14:section>
        <p14:section name="未命名的章節" id="{209E5639-39EE-4EDA-8E0E-A7BCE8ABB58F}">
          <p14:sldIdLst>
            <p14:sldId id="357"/>
            <p14:sldId id="358"/>
            <p14:sldId id="359"/>
            <p14:sldId id="360"/>
            <p14:sldId id="364"/>
            <p14:sldId id="361"/>
            <p14:sldId id="362"/>
            <p14:sldId id="363"/>
            <p14:sldId id="365"/>
            <p14:sldId id="366"/>
            <p14:sldId id="367"/>
            <p14:sldId id="368"/>
            <p14:sldId id="369"/>
            <p14:sldId id="370"/>
            <p14:sldId id="371"/>
            <p14:sldId id="372"/>
            <p14:sldId id="373"/>
            <p14:sldId id="374"/>
            <p14:sldId id="376"/>
            <p14:sldId id="377"/>
            <p14:sldId id="378"/>
            <p14:sldId id="384"/>
            <p14:sldId id="379"/>
            <p14:sldId id="381"/>
            <p14:sldId id="3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p15:clr>
            <a:srgbClr val="A4A3A4"/>
          </p15:clr>
        </p15:guide>
        <p15:guide id="2" pos="31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CC6600"/>
    <a:srgbClr val="66FF33"/>
    <a:srgbClr val="EBEBFF"/>
    <a:srgbClr val="E7E7FF"/>
    <a:srgbClr val="E1E1FF"/>
    <a:srgbClr val="CCCCFF"/>
    <a:srgbClr val="0000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79859" autoAdjust="0"/>
  </p:normalViewPr>
  <p:slideViewPr>
    <p:cSldViewPr>
      <p:cViewPr varScale="1">
        <p:scale>
          <a:sx n="69" d="100"/>
          <a:sy n="69" d="100"/>
        </p:scale>
        <p:origin x="1661" y="62"/>
      </p:cViewPr>
      <p:guideLst>
        <p:guide orient="horz" pos="2160"/>
        <p:guide pos="2880"/>
      </p:guideLst>
    </p:cSldViewPr>
  </p:slideViewPr>
  <p:outlineViewPr>
    <p:cViewPr>
      <p:scale>
        <a:sx n="33" d="100"/>
        <a:sy n="33" d="100"/>
      </p:scale>
      <p:origin x="0" y="283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440" y="-96"/>
      </p:cViewPr>
      <p:guideLst>
        <p:guide orient="horz" pos="2141"/>
        <p:guide pos="311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42799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102403" name="Rectangle 3"/>
          <p:cNvSpPr>
            <a:spLocks noGrp="1" noChangeArrowheads="1"/>
          </p:cNvSpPr>
          <p:nvPr>
            <p:ph type="dt" sz="quarter" idx="1"/>
          </p:nvPr>
        </p:nvSpPr>
        <p:spPr bwMode="auto">
          <a:xfrm>
            <a:off x="5591175" y="0"/>
            <a:ext cx="4281488"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新細明體" pitchFamily="18" charset="-120"/>
              </a:defRPr>
            </a:lvl1pPr>
          </a:lstStyle>
          <a:p>
            <a:pPr>
              <a:defRPr/>
            </a:pPr>
            <a:fld id="{D9100C9D-5435-413A-BF52-2B15EB002061}" type="datetime1">
              <a:rPr lang="zh-TW" altLang="en-US"/>
              <a:pPr>
                <a:defRPr/>
              </a:pPr>
              <a:t>2017/3/29</a:t>
            </a:fld>
            <a:endParaRPr lang="en-US" altLang="zh-TW"/>
          </a:p>
        </p:txBody>
      </p:sp>
      <p:sp>
        <p:nvSpPr>
          <p:cNvPr id="102404" name="Rectangle 4"/>
          <p:cNvSpPr>
            <a:spLocks noGrp="1" noChangeArrowheads="1"/>
          </p:cNvSpPr>
          <p:nvPr>
            <p:ph type="ftr" sz="quarter" idx="2"/>
          </p:nvPr>
        </p:nvSpPr>
        <p:spPr bwMode="auto">
          <a:xfrm>
            <a:off x="0" y="6456363"/>
            <a:ext cx="42799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新細明體" pitchFamily="18" charset="-120"/>
              </a:defRPr>
            </a:lvl1pPr>
          </a:lstStyle>
          <a:p>
            <a:pPr>
              <a:defRPr/>
            </a:pPr>
            <a:r>
              <a:rPr lang="en-US" altLang="zh-TW"/>
              <a:t>CSIE CIAL Lab</a:t>
            </a:r>
          </a:p>
        </p:txBody>
      </p:sp>
      <p:sp>
        <p:nvSpPr>
          <p:cNvPr id="102405" name="Rectangle 5"/>
          <p:cNvSpPr>
            <a:spLocks noGrp="1" noChangeArrowheads="1"/>
          </p:cNvSpPr>
          <p:nvPr>
            <p:ph type="sldNum" sz="quarter" idx="3"/>
          </p:nvPr>
        </p:nvSpPr>
        <p:spPr bwMode="auto">
          <a:xfrm>
            <a:off x="5591175" y="6456363"/>
            <a:ext cx="4281488"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新細明體" pitchFamily="18" charset="-120"/>
              </a:defRPr>
            </a:lvl1pPr>
          </a:lstStyle>
          <a:p>
            <a:pPr>
              <a:defRPr/>
            </a:pPr>
            <a:fld id="{DE170E82-7C65-4478-A546-7809429790DF}" type="slidenum">
              <a:rPr lang="en-US" altLang="zh-TW"/>
              <a:pPr>
                <a:defRPr/>
              </a:pPr>
              <a:t>‹#›</a:t>
            </a:fld>
            <a:endParaRPr lang="en-US" altLang="zh-TW"/>
          </a:p>
        </p:txBody>
      </p:sp>
    </p:spTree>
    <p:extLst>
      <p:ext uri="{BB962C8B-B14F-4D97-AF65-F5344CB8AC3E}">
        <p14:creationId xmlns:p14="http://schemas.microsoft.com/office/powerpoint/2010/main" val="269711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42799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83971" name="Rectangle 3"/>
          <p:cNvSpPr>
            <a:spLocks noGrp="1" noChangeArrowheads="1"/>
          </p:cNvSpPr>
          <p:nvPr>
            <p:ph type="dt" idx="1"/>
          </p:nvPr>
        </p:nvSpPr>
        <p:spPr bwMode="auto">
          <a:xfrm>
            <a:off x="5591175" y="0"/>
            <a:ext cx="4281488"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新細明體" pitchFamily="18" charset="-120"/>
              </a:defRPr>
            </a:lvl1pPr>
          </a:lstStyle>
          <a:p>
            <a:pPr>
              <a:defRPr/>
            </a:pPr>
            <a:fld id="{E80364E5-E223-41E7-8F7B-C58689653AC1}" type="datetime1">
              <a:rPr lang="zh-TW" altLang="en-US"/>
              <a:pPr>
                <a:defRPr/>
              </a:pPr>
              <a:t>2017/3/29</a:t>
            </a:fld>
            <a:endParaRPr lang="en-US" altLang="zh-TW"/>
          </a:p>
        </p:txBody>
      </p:sp>
      <p:sp>
        <p:nvSpPr>
          <p:cNvPr id="46084" name="Rectangle 4"/>
          <p:cNvSpPr>
            <a:spLocks noGrp="1" noRot="1" noChangeAspect="1" noChangeArrowheads="1" noTextEdit="1"/>
          </p:cNvSpPr>
          <p:nvPr>
            <p:ph type="sldImg" idx="2"/>
          </p:nvPr>
        </p:nvSpPr>
        <p:spPr bwMode="auto">
          <a:xfrm>
            <a:off x="3238500" y="509588"/>
            <a:ext cx="3397250"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5"/>
          <p:cNvSpPr>
            <a:spLocks noGrp="1" noChangeArrowheads="1"/>
          </p:cNvSpPr>
          <p:nvPr>
            <p:ph type="body" sz="quarter" idx="3"/>
          </p:nvPr>
        </p:nvSpPr>
        <p:spPr bwMode="auto">
          <a:xfrm>
            <a:off x="987425" y="3228975"/>
            <a:ext cx="7899400" cy="3059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83974" name="Rectangle 6"/>
          <p:cNvSpPr>
            <a:spLocks noGrp="1" noChangeArrowheads="1"/>
          </p:cNvSpPr>
          <p:nvPr>
            <p:ph type="ftr" sz="quarter" idx="4"/>
          </p:nvPr>
        </p:nvSpPr>
        <p:spPr bwMode="auto">
          <a:xfrm>
            <a:off x="0" y="6456363"/>
            <a:ext cx="42799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新細明體" pitchFamily="18" charset="-120"/>
              </a:defRPr>
            </a:lvl1pPr>
          </a:lstStyle>
          <a:p>
            <a:pPr>
              <a:defRPr/>
            </a:pPr>
            <a:r>
              <a:rPr lang="en-US" altLang="zh-TW"/>
              <a:t>CSIE CIAL Lab</a:t>
            </a:r>
          </a:p>
        </p:txBody>
      </p:sp>
      <p:sp>
        <p:nvSpPr>
          <p:cNvPr id="83975" name="Rectangle 7"/>
          <p:cNvSpPr>
            <a:spLocks noGrp="1" noChangeArrowheads="1"/>
          </p:cNvSpPr>
          <p:nvPr>
            <p:ph type="sldNum" sz="quarter" idx="5"/>
          </p:nvPr>
        </p:nvSpPr>
        <p:spPr bwMode="auto">
          <a:xfrm>
            <a:off x="5591175" y="6456363"/>
            <a:ext cx="4281488"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新細明體" pitchFamily="18" charset="-120"/>
              </a:defRPr>
            </a:lvl1pPr>
          </a:lstStyle>
          <a:p>
            <a:pPr>
              <a:defRPr/>
            </a:pPr>
            <a:fld id="{B67C58D4-8247-4CDB-B8D8-366157AD7CF1}" type="slidenum">
              <a:rPr lang="en-US" altLang="zh-TW"/>
              <a:pPr>
                <a:defRPr/>
              </a:pPr>
              <a:t>‹#›</a:t>
            </a:fld>
            <a:endParaRPr lang="en-US" altLang="zh-TW"/>
          </a:p>
        </p:txBody>
      </p:sp>
    </p:spTree>
    <p:extLst>
      <p:ext uri="{BB962C8B-B14F-4D97-AF65-F5344CB8AC3E}">
        <p14:creationId xmlns:p14="http://schemas.microsoft.com/office/powerpoint/2010/main" val="334454648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9F011DFF-4CF2-4B16-A707-64B28036040A}" type="slidenum">
              <a:rPr lang="en-US" altLang="zh-TW" smtClean="0"/>
              <a:pPr eaLnBrk="1" hangingPunct="1"/>
              <a:t>1</a:t>
            </a:fld>
            <a:endParaRPr lang="en-US" altLang="zh-TW"/>
          </a:p>
        </p:txBody>
      </p:sp>
      <p:sp>
        <p:nvSpPr>
          <p:cNvPr id="471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49D338C6-14FA-48CC-A73D-B1557EEBA41C}" type="datetime1">
              <a:rPr lang="zh-TW" altLang="en-US" smtClean="0"/>
              <a:pPr eaLnBrk="1" hangingPunct="1"/>
              <a:t>2017/3/29</a:t>
            </a:fld>
            <a:endParaRPr lang="en-US" altLang="zh-TW"/>
          </a:p>
        </p:txBody>
      </p:sp>
      <p:sp>
        <p:nvSpPr>
          <p:cNvPr id="471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a:t>CSIE CIAL Lab</a:t>
            </a:r>
          </a:p>
        </p:txBody>
      </p:sp>
      <p:sp>
        <p:nvSpPr>
          <p:cNvPr id="47109" name="Rectangle 7"/>
          <p:cNvSpPr txBox="1">
            <a:spLocks noGrp="1" noChangeArrowheads="1"/>
          </p:cNvSpPr>
          <p:nvPr/>
        </p:nvSpPr>
        <p:spPr bwMode="auto">
          <a:xfrm>
            <a:off x="5591175" y="6456363"/>
            <a:ext cx="42814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B507DD77-2F27-408A-A247-AD7484650273}" type="slidenum">
              <a:rPr lang="en-US" altLang="zh-TW" sz="1200"/>
              <a:pPr algn="r" eaLnBrk="1" hangingPunct="1"/>
              <a:t>1</a:t>
            </a:fld>
            <a:endParaRPr lang="en-US" altLang="zh-TW" sz="1200"/>
          </a:p>
        </p:txBody>
      </p:sp>
      <p:sp>
        <p:nvSpPr>
          <p:cNvPr id="47110" name="Rectangle 2"/>
          <p:cNvSpPr>
            <a:spLocks noGrp="1" noRot="1" noChangeAspect="1" noChangeArrowheads="1" noTextEdit="1"/>
          </p:cNvSpPr>
          <p:nvPr>
            <p:ph type="sldImg"/>
          </p:nvPr>
        </p:nvSpPr>
        <p:spPr>
          <a:xfrm>
            <a:off x="3213100" y="508000"/>
            <a:ext cx="3397250" cy="2549525"/>
          </a:xfrm>
          <a:ln/>
        </p:spPr>
      </p:sp>
      <p:sp>
        <p:nvSpPr>
          <p:cNvPr id="471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ea typeface="新細明體" charset="-120"/>
              </a:rPr>
              <a:t>這篇論文是在實驗 </a:t>
            </a:r>
            <a:r>
              <a:rPr lang="en-US" altLang="zh-TW" dirty="0" err="1">
                <a:ea typeface="新細明體" charset="-120"/>
              </a:rPr>
              <a:t>mininet</a:t>
            </a:r>
            <a:r>
              <a:rPr lang="en-US" altLang="zh-TW" dirty="0">
                <a:ea typeface="新細明體" charset="-120"/>
              </a:rPr>
              <a:t> </a:t>
            </a:r>
            <a:r>
              <a:rPr lang="zh-TW" altLang="en-US" dirty="0">
                <a:ea typeface="新細明體" charset="-120"/>
              </a:rPr>
              <a:t>和實體的 </a:t>
            </a:r>
            <a:r>
              <a:rPr lang="en-US" altLang="zh-TW" dirty="0">
                <a:ea typeface="新細明體" charset="-120"/>
              </a:rPr>
              <a:t>switch </a:t>
            </a:r>
            <a:r>
              <a:rPr lang="zh-TW" altLang="en-US" dirty="0">
                <a:ea typeface="新細明體" charset="-120"/>
              </a:rPr>
              <a:t>兩種環境裡 </a:t>
            </a:r>
            <a:r>
              <a:rPr lang="en-US" altLang="zh-TW" dirty="0">
                <a:ea typeface="新細明體" charset="-120"/>
              </a:rPr>
              <a:t>SDN</a:t>
            </a:r>
            <a:r>
              <a:rPr lang="zh-TW" altLang="en-US" dirty="0">
                <a:ea typeface="新細明體" charset="-120"/>
              </a:rPr>
              <a:t> 執行效率的差別。</a:t>
            </a:r>
            <a:endParaRPr lang="en-US" altLang="zh-TW" dirty="0">
              <a:ea typeface="新細明體" charset="-120"/>
            </a:endParaRPr>
          </a:p>
          <a:p>
            <a:pPr eaLnBrk="1" hangingPunct="1"/>
            <a:r>
              <a:rPr lang="en-US" altLang="zh-TW" dirty="0">
                <a:ea typeface="新細明體" charset="-120"/>
              </a:rPr>
              <a:t>Dynamic traffic diversion </a:t>
            </a:r>
            <a:r>
              <a:rPr lang="zh-TW" altLang="en-US" dirty="0">
                <a:ea typeface="新細明體" charset="-120"/>
              </a:rPr>
              <a:t>是他們實驗會用到的一個小的演算法。</a:t>
            </a:r>
            <a:endParaRPr lang="en-US" altLang="zh-TW" dirty="0">
              <a:ea typeface="新細明體" charset="-120"/>
            </a:endParaRPr>
          </a:p>
        </p:txBody>
      </p:sp>
    </p:spTree>
    <p:extLst>
      <p:ext uri="{BB962C8B-B14F-4D97-AF65-F5344CB8AC3E}">
        <p14:creationId xmlns:p14="http://schemas.microsoft.com/office/powerpoint/2010/main" val="1862931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這個 </a:t>
            </a:r>
            <a:r>
              <a:rPr lang="en-US" altLang="zh-TW" dirty="0"/>
              <a:t>python</a:t>
            </a:r>
            <a:r>
              <a:rPr lang="zh-TW" altLang="en-US" dirty="0"/>
              <a:t> 程式是用來建立 </a:t>
            </a:r>
            <a:r>
              <a:rPr lang="en-US" altLang="zh-TW" dirty="0" err="1"/>
              <a:t>mininet</a:t>
            </a:r>
            <a:r>
              <a:rPr lang="en-US" altLang="zh-TW" dirty="0"/>
              <a:t> </a:t>
            </a:r>
            <a:r>
              <a:rPr lang="zh-TW" altLang="en-US" dirty="0"/>
              <a:t>的環境。</a:t>
            </a:r>
            <a:endParaRPr lang="en-US" altLang="zh-TW" dirty="0"/>
          </a:p>
          <a:p>
            <a:r>
              <a:rPr lang="zh-TW" altLang="en-US" dirty="0"/>
              <a:t>主要做的事情就是建立四個 </a:t>
            </a:r>
            <a:r>
              <a:rPr lang="en-US" altLang="zh-TW" dirty="0"/>
              <a:t>host </a:t>
            </a:r>
            <a:r>
              <a:rPr lang="zh-TW" altLang="en-US" dirty="0"/>
              <a:t>和 三個 </a:t>
            </a:r>
            <a:r>
              <a:rPr lang="en-US" altLang="zh-TW" dirty="0"/>
              <a:t>switch </a:t>
            </a:r>
            <a:r>
              <a:rPr lang="zh-TW" altLang="en-US" dirty="0"/>
              <a:t>。</a:t>
            </a:r>
            <a:endParaRPr lang="en-US" altLang="zh-TW" dirty="0"/>
          </a:p>
          <a:p>
            <a:r>
              <a:rPr lang="zh-TW" altLang="en-US" dirty="0"/>
              <a:t>然後設定好 </a:t>
            </a:r>
            <a:r>
              <a:rPr lang="en-US" altLang="zh-TW" dirty="0"/>
              <a:t>host </a:t>
            </a:r>
            <a:r>
              <a:rPr lang="zh-TW" altLang="en-US" dirty="0"/>
              <a:t>和 </a:t>
            </a:r>
            <a:r>
              <a:rPr lang="en-US" altLang="zh-TW" dirty="0"/>
              <a:t>switch </a:t>
            </a:r>
            <a:r>
              <a:rPr lang="zh-TW" altLang="en-US" dirty="0"/>
              <a:t>之間的 </a:t>
            </a:r>
            <a:r>
              <a:rPr lang="en-US" altLang="zh-TW" dirty="0"/>
              <a:t>link</a:t>
            </a:r>
            <a:r>
              <a:rPr lang="zh-TW" altLang="en-US" dirty="0"/>
              <a:t>。</a:t>
            </a:r>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10</a:t>
            </a:fld>
            <a:endParaRPr lang="en-US" altLang="zh-TW"/>
          </a:p>
        </p:txBody>
      </p:sp>
    </p:spTree>
    <p:extLst>
      <p:ext uri="{BB962C8B-B14F-4D97-AF65-F5344CB8AC3E}">
        <p14:creationId xmlns:p14="http://schemas.microsoft.com/office/powerpoint/2010/main" val="355508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這裡是在講 </a:t>
            </a:r>
            <a:r>
              <a:rPr lang="en-US" altLang="zh-TW" dirty="0"/>
              <a:t>Dynamic Traffic Diversion</a:t>
            </a:r>
            <a:r>
              <a:rPr lang="zh-TW" altLang="en-US" dirty="0"/>
              <a:t> 演算法。</a:t>
            </a:r>
            <a:endParaRPr lang="en-US" altLang="zh-TW" dirty="0"/>
          </a:p>
          <a:p>
            <a:r>
              <a:rPr lang="zh-TW" altLang="en-US" dirty="0"/>
              <a:t>主要做的事情就是定期去蒐集 </a:t>
            </a:r>
            <a:r>
              <a:rPr lang="en-US" altLang="zh-TW" dirty="0"/>
              <a:t>switch 1 </a:t>
            </a:r>
            <a:r>
              <a:rPr lang="zh-TW" altLang="en-US" dirty="0"/>
              <a:t>和 </a:t>
            </a:r>
            <a:r>
              <a:rPr lang="en-US" altLang="zh-TW" dirty="0"/>
              <a:t>switch 3 </a:t>
            </a:r>
            <a:r>
              <a:rPr lang="zh-TW" altLang="en-US" dirty="0"/>
              <a:t>的 </a:t>
            </a:r>
            <a:r>
              <a:rPr lang="en-US" altLang="zh-TW" dirty="0"/>
              <a:t>interface </a:t>
            </a:r>
            <a:r>
              <a:rPr lang="zh-TW" altLang="en-US" dirty="0"/>
              <a:t>傳輸了多少 </a:t>
            </a:r>
            <a:r>
              <a:rPr lang="en-US" altLang="zh-TW" dirty="0"/>
              <a:t>bytes</a:t>
            </a:r>
            <a:r>
              <a:rPr lang="zh-TW" altLang="en-US" dirty="0"/>
              <a:t>，</a:t>
            </a:r>
            <a:endParaRPr lang="en-US" altLang="zh-TW" dirty="0"/>
          </a:p>
          <a:p>
            <a:r>
              <a:rPr lang="zh-TW" altLang="en-US" dirty="0"/>
              <a:t>然後轉換成 </a:t>
            </a:r>
            <a:r>
              <a:rPr lang="en-US" altLang="zh-TW" dirty="0"/>
              <a:t>bandwidth </a:t>
            </a:r>
            <a:r>
              <a:rPr lang="zh-TW" altLang="en-US" dirty="0"/>
              <a:t>的使用率，在決定是否要切換路徑。</a:t>
            </a:r>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11</a:t>
            </a:fld>
            <a:endParaRPr lang="en-US" altLang="zh-TW"/>
          </a:p>
        </p:txBody>
      </p:sp>
    </p:spTree>
    <p:extLst>
      <p:ext uri="{BB962C8B-B14F-4D97-AF65-F5344CB8AC3E}">
        <p14:creationId xmlns:p14="http://schemas.microsoft.com/office/powerpoint/2010/main" val="472679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如果第一條 </a:t>
            </a:r>
            <a:r>
              <a:rPr lang="en-US" altLang="zh-TW" dirty="0"/>
              <a:t>path</a:t>
            </a:r>
            <a:r>
              <a:rPr lang="zh-TW" altLang="en-US" dirty="0"/>
              <a:t> 的 </a:t>
            </a:r>
            <a:r>
              <a:rPr lang="en-US" altLang="zh-TW" dirty="0"/>
              <a:t>bandwidth </a:t>
            </a:r>
            <a:r>
              <a:rPr lang="zh-TW" altLang="en-US" dirty="0"/>
              <a:t>使用率超過 </a:t>
            </a:r>
            <a:r>
              <a:rPr lang="en-US" altLang="zh-TW" dirty="0"/>
              <a:t>upper threshold </a:t>
            </a:r>
            <a:r>
              <a:rPr lang="zh-TW" altLang="en-US" dirty="0"/>
              <a:t>，就使用第二條 </a:t>
            </a:r>
            <a:r>
              <a:rPr lang="en-US" altLang="zh-TW" dirty="0"/>
              <a:t>path</a:t>
            </a:r>
            <a:r>
              <a:rPr lang="zh-TW" altLang="en-US" dirty="0"/>
              <a:t> 傳送資料。</a:t>
            </a:r>
            <a:endParaRPr lang="en-US" altLang="zh-TW" dirty="0"/>
          </a:p>
          <a:p>
            <a:r>
              <a:rPr lang="zh-TW" altLang="en-US" dirty="0"/>
              <a:t>如果第一條 </a:t>
            </a:r>
            <a:r>
              <a:rPr lang="en-US" altLang="zh-TW" dirty="0"/>
              <a:t>path </a:t>
            </a:r>
            <a:r>
              <a:rPr lang="zh-TW" altLang="en-US" dirty="0"/>
              <a:t>的 </a:t>
            </a:r>
            <a:r>
              <a:rPr lang="en-US" altLang="zh-TW" dirty="0"/>
              <a:t>bandwidth </a:t>
            </a:r>
            <a:r>
              <a:rPr lang="zh-TW" altLang="en-US" dirty="0"/>
              <a:t>使用率低於 </a:t>
            </a:r>
            <a:r>
              <a:rPr lang="en-US" altLang="zh-TW" dirty="0"/>
              <a:t>lower threshold</a:t>
            </a:r>
            <a:r>
              <a:rPr lang="zh-TW" altLang="en-US" dirty="0"/>
              <a:t>，就使用第一條 </a:t>
            </a:r>
            <a:r>
              <a:rPr lang="en-US" altLang="zh-TW" dirty="0"/>
              <a:t>path</a:t>
            </a:r>
            <a:r>
              <a:rPr lang="zh-TW" altLang="en-US" dirty="0"/>
              <a:t> 傳送資料。</a:t>
            </a:r>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12</a:t>
            </a:fld>
            <a:endParaRPr lang="en-US" altLang="zh-TW"/>
          </a:p>
        </p:txBody>
      </p:sp>
    </p:spTree>
    <p:extLst>
      <p:ext uri="{BB962C8B-B14F-4D97-AF65-F5344CB8AC3E}">
        <p14:creationId xmlns:p14="http://schemas.microsoft.com/office/powerpoint/2010/main" val="4245969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13</a:t>
            </a:fld>
            <a:endParaRPr lang="en-US" altLang="zh-TW"/>
          </a:p>
        </p:txBody>
      </p:sp>
    </p:spTree>
    <p:extLst>
      <p:ext uri="{BB962C8B-B14F-4D97-AF65-F5344CB8AC3E}">
        <p14:creationId xmlns:p14="http://schemas.microsoft.com/office/powerpoint/2010/main" val="1463092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Dynamic Traffic Diversion</a:t>
            </a:r>
            <a:r>
              <a:rPr lang="zh-TW" altLang="en-US" dirty="0"/>
              <a:t> 使用 </a:t>
            </a:r>
            <a:r>
              <a:rPr lang="en-US" altLang="zh-TW" dirty="0"/>
              <a:t>python </a:t>
            </a:r>
            <a:r>
              <a:rPr lang="zh-TW" altLang="en-US" dirty="0"/>
              <a:t>撰寫，</a:t>
            </a:r>
            <a:endParaRPr lang="en-US" altLang="zh-TW" dirty="0"/>
          </a:p>
          <a:p>
            <a:r>
              <a:rPr lang="zh-TW" altLang="en-US" dirty="0"/>
              <a:t>然後使用 </a:t>
            </a:r>
            <a:r>
              <a:rPr lang="en-US" altLang="zh-TW" dirty="0"/>
              <a:t>curl </a:t>
            </a:r>
            <a:r>
              <a:rPr lang="zh-TW" altLang="en-US" dirty="0"/>
              <a:t>這個指令和 </a:t>
            </a:r>
            <a:r>
              <a:rPr lang="en-US" altLang="zh-TW" dirty="0" err="1"/>
              <a:t>Opendaylight</a:t>
            </a:r>
            <a:r>
              <a:rPr lang="en-US" altLang="zh-TW" dirty="0"/>
              <a:t> </a:t>
            </a:r>
            <a:r>
              <a:rPr lang="zh-TW" altLang="en-US" dirty="0"/>
              <a:t> </a:t>
            </a:r>
            <a:r>
              <a:rPr lang="en-US" altLang="zh-TW" dirty="0"/>
              <a:t>northbound</a:t>
            </a:r>
            <a:r>
              <a:rPr lang="zh-TW" altLang="en-US" dirty="0"/>
              <a:t> 的 </a:t>
            </a:r>
            <a:r>
              <a:rPr lang="en-US" altLang="zh-TW" dirty="0"/>
              <a:t>REST</a:t>
            </a:r>
            <a:r>
              <a:rPr lang="zh-TW" altLang="en-US" dirty="0"/>
              <a:t> </a:t>
            </a:r>
            <a:r>
              <a:rPr lang="en-US" altLang="zh-TW" dirty="0"/>
              <a:t>API </a:t>
            </a:r>
            <a:r>
              <a:rPr lang="zh-TW" altLang="en-US" dirty="0"/>
              <a:t>溝通。</a:t>
            </a:r>
            <a:endParaRPr lang="en-US" altLang="zh-TW" dirty="0"/>
          </a:p>
          <a:p>
            <a:r>
              <a:rPr lang="zh-TW" altLang="en-US" dirty="0"/>
              <a:t>取得 </a:t>
            </a:r>
            <a:r>
              <a:rPr lang="en-US" altLang="zh-TW" dirty="0"/>
              <a:t>switch 1 </a:t>
            </a:r>
            <a:r>
              <a:rPr lang="zh-TW" altLang="en-US" dirty="0"/>
              <a:t>和 </a:t>
            </a:r>
            <a:r>
              <a:rPr lang="en-US" altLang="zh-TW" dirty="0"/>
              <a:t>switch 3 </a:t>
            </a:r>
            <a:r>
              <a:rPr lang="zh-TW" altLang="en-US" dirty="0"/>
              <a:t>的 </a:t>
            </a:r>
            <a:r>
              <a:rPr lang="en-US" altLang="zh-TW" dirty="0"/>
              <a:t>bandwidth </a:t>
            </a:r>
            <a:r>
              <a:rPr lang="zh-TW" altLang="en-US" dirty="0"/>
              <a:t>使用率。</a:t>
            </a:r>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14</a:t>
            </a:fld>
            <a:endParaRPr lang="en-US" altLang="zh-TW"/>
          </a:p>
        </p:txBody>
      </p:sp>
    </p:spTree>
    <p:extLst>
      <p:ext uri="{BB962C8B-B14F-4D97-AF65-F5344CB8AC3E}">
        <p14:creationId xmlns:p14="http://schemas.microsoft.com/office/powerpoint/2010/main" val="2339383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然後也有另一種方法是寫一個 </a:t>
            </a:r>
            <a:r>
              <a:rPr lang="en-US" altLang="zh-TW" dirty="0" err="1"/>
              <a:t>OpenDaylight</a:t>
            </a:r>
            <a:r>
              <a:rPr lang="en-US" altLang="zh-TW" dirty="0"/>
              <a:t> </a:t>
            </a:r>
            <a:r>
              <a:rPr lang="zh-TW" altLang="en-US" dirty="0"/>
              <a:t>的 </a:t>
            </a:r>
            <a:r>
              <a:rPr lang="en-US" altLang="zh-TW" dirty="0"/>
              <a:t>plugin </a:t>
            </a:r>
            <a:r>
              <a:rPr lang="zh-TW" altLang="en-US" dirty="0"/>
              <a:t>去執行這個演算法。</a:t>
            </a:r>
            <a:endParaRPr lang="en-US" altLang="zh-TW" dirty="0"/>
          </a:p>
          <a:p>
            <a:r>
              <a:rPr lang="zh-TW" altLang="en-US" dirty="0"/>
              <a:t>不過比較複雜所以就沒有採用。</a:t>
            </a:r>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15</a:t>
            </a:fld>
            <a:endParaRPr lang="en-US" altLang="zh-TW"/>
          </a:p>
        </p:txBody>
      </p:sp>
    </p:spTree>
    <p:extLst>
      <p:ext uri="{BB962C8B-B14F-4D97-AF65-F5344CB8AC3E}">
        <p14:creationId xmlns:p14="http://schemas.microsoft.com/office/powerpoint/2010/main" val="4107693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實驗結果比較兩個數據，一個是 </a:t>
            </a:r>
            <a:r>
              <a:rPr lang="en-US" altLang="zh-TW" dirty="0"/>
              <a:t>packet loss </a:t>
            </a:r>
            <a:r>
              <a:rPr lang="zh-TW" altLang="en-US" dirty="0"/>
              <a:t>和 </a:t>
            </a:r>
            <a:r>
              <a:rPr lang="en-US" altLang="zh-TW" dirty="0"/>
              <a:t>jitter</a:t>
            </a:r>
            <a:r>
              <a:rPr lang="zh-TW" altLang="en-US" dirty="0"/>
              <a:t>。</a:t>
            </a:r>
            <a:endParaRPr lang="en-US" altLang="zh-TW" dirty="0"/>
          </a:p>
          <a:p>
            <a:r>
              <a:rPr lang="en-US" altLang="zh-TW" dirty="0"/>
              <a:t>packet loss </a:t>
            </a:r>
            <a:r>
              <a:rPr lang="zh-TW" altLang="en-US" dirty="0"/>
              <a:t>就是 </a:t>
            </a:r>
            <a:r>
              <a:rPr lang="en-US" altLang="zh-TW" dirty="0"/>
              <a:t>packet </a:t>
            </a:r>
            <a:r>
              <a:rPr lang="zh-TW" altLang="en-US" dirty="0"/>
              <a:t>被 </a:t>
            </a:r>
            <a:r>
              <a:rPr lang="en-US" altLang="zh-TW" dirty="0"/>
              <a:t>drop</a:t>
            </a:r>
            <a:r>
              <a:rPr lang="zh-TW" altLang="en-US" dirty="0"/>
              <a:t> 的比率。</a:t>
            </a:r>
            <a:endParaRPr lang="en-US" altLang="zh-TW" dirty="0"/>
          </a:p>
          <a:p>
            <a:r>
              <a:rPr lang="en-US" altLang="zh-TW" dirty="0"/>
              <a:t>Jitter </a:t>
            </a:r>
            <a:r>
              <a:rPr lang="zh-TW" altLang="en-US" dirty="0"/>
              <a:t>是指前後兩次 </a:t>
            </a:r>
            <a:r>
              <a:rPr lang="en-US" altLang="zh-TW" dirty="0"/>
              <a:t>packet </a:t>
            </a:r>
            <a:r>
              <a:rPr lang="zh-TW" altLang="en-US" dirty="0"/>
              <a:t>傳送延遲時間的變化量。</a:t>
            </a:r>
            <a:endParaRPr lang="en-US" altLang="zh-TW" dirty="0"/>
          </a:p>
          <a:p>
            <a:endParaRPr lang="en-US" altLang="zh-TW" dirty="0"/>
          </a:p>
          <a:p>
            <a:r>
              <a:rPr lang="zh-TW" altLang="en-US" dirty="0"/>
              <a:t>實驗中也會使用到 </a:t>
            </a:r>
            <a:r>
              <a:rPr lang="en-US" altLang="zh-TW" dirty="0"/>
              <a:t>dynamic traffic diversion</a:t>
            </a:r>
            <a:r>
              <a:rPr lang="zh-TW" altLang="en-US" dirty="0"/>
              <a:t> 演算法，</a:t>
            </a:r>
            <a:endParaRPr lang="en-US" altLang="zh-TW" dirty="0"/>
          </a:p>
          <a:p>
            <a:r>
              <a:rPr lang="zh-TW" altLang="en-US" dirty="0"/>
              <a:t>可以減少 </a:t>
            </a:r>
            <a:r>
              <a:rPr lang="en-US" altLang="zh-TW" dirty="0"/>
              <a:t>delivery time </a:t>
            </a:r>
            <a:r>
              <a:rPr lang="zh-TW" altLang="en-US" dirty="0"/>
              <a:t>和 </a:t>
            </a:r>
            <a:r>
              <a:rPr lang="en-US" altLang="zh-TW" dirty="0"/>
              <a:t>rate of </a:t>
            </a:r>
            <a:r>
              <a:rPr lang="en-US" altLang="zh-TW" dirty="0" err="1"/>
              <a:t>trafiic</a:t>
            </a:r>
            <a:r>
              <a:rPr lang="zh-TW" altLang="en-US" dirty="0"/>
              <a:t>。</a:t>
            </a:r>
            <a:endParaRPr lang="en-US" altLang="zh-TW" dirty="0"/>
          </a:p>
          <a:p>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16</a:t>
            </a:fld>
            <a:endParaRPr lang="en-US" altLang="zh-TW"/>
          </a:p>
        </p:txBody>
      </p:sp>
    </p:spTree>
    <p:extLst>
      <p:ext uri="{BB962C8B-B14F-4D97-AF65-F5344CB8AC3E}">
        <p14:creationId xmlns:p14="http://schemas.microsoft.com/office/powerpoint/2010/main" val="2741735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17</a:t>
            </a:fld>
            <a:endParaRPr lang="en-US" altLang="zh-TW"/>
          </a:p>
        </p:txBody>
      </p:sp>
    </p:spTree>
    <p:extLst>
      <p:ext uri="{BB962C8B-B14F-4D97-AF65-F5344CB8AC3E}">
        <p14:creationId xmlns:p14="http://schemas.microsoft.com/office/powerpoint/2010/main" val="3187998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實驗包含三個 </a:t>
            </a:r>
            <a:r>
              <a:rPr lang="en-US" altLang="zh-TW" dirty="0"/>
              <a:t>scenario</a:t>
            </a:r>
            <a:r>
              <a:rPr lang="zh-TW" altLang="en-US" dirty="0"/>
              <a:t>，每個 </a:t>
            </a:r>
            <a:r>
              <a:rPr lang="en-US" altLang="zh-TW" dirty="0"/>
              <a:t>scenario </a:t>
            </a:r>
            <a:r>
              <a:rPr lang="zh-TW" altLang="en-US" dirty="0"/>
              <a:t>都會做十次獨立的測試。</a:t>
            </a:r>
            <a:endParaRPr lang="en-US" altLang="zh-TW" dirty="0"/>
          </a:p>
          <a:p>
            <a:r>
              <a:rPr lang="zh-TW" altLang="en-US" dirty="0"/>
              <a:t>這十次數據會依序列在圖表的 </a:t>
            </a:r>
            <a:r>
              <a:rPr lang="en-US" altLang="zh-TW" dirty="0"/>
              <a:t>x </a:t>
            </a:r>
            <a:r>
              <a:rPr lang="zh-TW" altLang="en-US" dirty="0"/>
              <a:t>軸上。</a:t>
            </a:r>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18</a:t>
            </a:fld>
            <a:endParaRPr lang="en-US" altLang="zh-TW"/>
          </a:p>
        </p:txBody>
      </p:sp>
    </p:spTree>
    <p:extLst>
      <p:ext uri="{BB962C8B-B14F-4D97-AF65-F5344CB8AC3E}">
        <p14:creationId xmlns:p14="http://schemas.microsoft.com/office/powerpoint/2010/main" val="2361666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第一個 </a:t>
            </a:r>
            <a:r>
              <a:rPr lang="en-US" altLang="zh-TW" dirty="0"/>
              <a:t>scenario </a:t>
            </a:r>
            <a:r>
              <a:rPr lang="zh-TW" altLang="en-US" dirty="0"/>
              <a:t>目標是先取得 </a:t>
            </a:r>
            <a:r>
              <a:rPr lang="en-US" altLang="zh-TW" dirty="0"/>
              <a:t>path 1 </a:t>
            </a:r>
            <a:r>
              <a:rPr lang="zh-TW" altLang="en-US" dirty="0"/>
              <a:t>沒有擁擠時候的數據作為基準。</a:t>
            </a:r>
            <a:endParaRPr lang="en-US" altLang="zh-TW" dirty="0"/>
          </a:p>
          <a:p>
            <a:endParaRPr lang="en-US" altLang="zh-TW" dirty="0"/>
          </a:p>
          <a:p>
            <a:r>
              <a:rPr lang="en-US" altLang="zh-TW" dirty="0"/>
              <a:t>Host 1 </a:t>
            </a:r>
            <a:r>
              <a:rPr lang="zh-TW" altLang="en-US" dirty="0"/>
              <a:t>會發送 </a:t>
            </a:r>
            <a:r>
              <a:rPr lang="en-US" altLang="zh-TW" dirty="0"/>
              <a:t>600 MB </a:t>
            </a:r>
            <a:r>
              <a:rPr lang="zh-TW" altLang="en-US" dirty="0"/>
              <a:t>的 </a:t>
            </a:r>
            <a:r>
              <a:rPr lang="en-US" altLang="zh-TW" dirty="0"/>
              <a:t>UDP</a:t>
            </a:r>
            <a:r>
              <a:rPr lang="zh-TW" altLang="en-US" dirty="0"/>
              <a:t> </a:t>
            </a:r>
            <a:r>
              <a:rPr lang="en-US" altLang="zh-TW" dirty="0"/>
              <a:t>traffic </a:t>
            </a:r>
            <a:r>
              <a:rPr lang="zh-TW" altLang="en-US" dirty="0"/>
              <a:t>到 </a:t>
            </a:r>
            <a:r>
              <a:rPr lang="en-US" altLang="zh-TW" dirty="0"/>
              <a:t>H3</a:t>
            </a:r>
            <a:r>
              <a:rPr lang="zh-TW" altLang="en-US" dirty="0"/>
              <a:t>，速率是 </a:t>
            </a:r>
            <a:r>
              <a:rPr lang="en-US" altLang="zh-TW" dirty="0"/>
              <a:t>50MB</a:t>
            </a:r>
            <a:r>
              <a:rPr lang="zh-TW" altLang="en-US" dirty="0"/>
              <a:t>。</a:t>
            </a:r>
            <a:endParaRPr lang="en-US" altLang="zh-TW" dirty="0"/>
          </a:p>
          <a:p>
            <a:endParaRPr lang="en-US" altLang="zh-TW" dirty="0"/>
          </a:p>
          <a:p>
            <a:r>
              <a:rPr lang="zh-TW" altLang="en-US" dirty="0"/>
              <a:t>因為不會擁擠所以 </a:t>
            </a:r>
            <a:r>
              <a:rPr lang="en-US" altLang="zh-TW" dirty="0"/>
              <a:t>packet </a:t>
            </a:r>
            <a:r>
              <a:rPr lang="zh-TW" altLang="en-US" dirty="0"/>
              <a:t>不會 </a:t>
            </a:r>
            <a:r>
              <a:rPr lang="en-US" altLang="zh-TW" dirty="0"/>
              <a:t>loss</a:t>
            </a:r>
            <a:r>
              <a:rPr lang="zh-TW" altLang="en-US" dirty="0"/>
              <a:t>，所以只有 </a:t>
            </a:r>
            <a:r>
              <a:rPr lang="en-US" altLang="zh-TW" dirty="0"/>
              <a:t>jitter </a:t>
            </a:r>
            <a:r>
              <a:rPr lang="zh-TW" altLang="en-US" dirty="0"/>
              <a:t>的數據。</a:t>
            </a:r>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19</a:t>
            </a:fld>
            <a:endParaRPr lang="en-US" altLang="zh-TW"/>
          </a:p>
        </p:txBody>
      </p:sp>
    </p:spTree>
    <p:extLst>
      <p:ext uri="{BB962C8B-B14F-4D97-AF65-F5344CB8AC3E}">
        <p14:creationId xmlns:p14="http://schemas.microsoft.com/office/powerpoint/2010/main" val="221920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Mininet</a:t>
            </a:r>
            <a:r>
              <a:rPr lang="en-US" altLang="zh-TW" dirty="0"/>
              <a:t> </a:t>
            </a:r>
            <a:r>
              <a:rPr lang="zh-TW" altLang="en-US" dirty="0"/>
              <a:t>是一個模擬 </a:t>
            </a:r>
            <a:r>
              <a:rPr lang="en-US" altLang="zh-TW" dirty="0"/>
              <a:t>SDN</a:t>
            </a:r>
            <a:r>
              <a:rPr lang="zh-TW" altLang="en-US" dirty="0"/>
              <a:t> 環境常常會使用到的工具。</a:t>
            </a:r>
            <a:endParaRPr lang="en-US" altLang="zh-TW" dirty="0"/>
          </a:p>
          <a:p>
            <a:r>
              <a:rPr lang="zh-TW" altLang="en-US" dirty="0"/>
              <a:t>這篇論文的目的就是在實驗實體的 </a:t>
            </a:r>
            <a:r>
              <a:rPr lang="en-US" altLang="zh-TW" dirty="0"/>
              <a:t>testbed </a:t>
            </a:r>
            <a:r>
              <a:rPr lang="zh-TW" altLang="en-US" dirty="0"/>
              <a:t>環境和使用 </a:t>
            </a:r>
            <a:r>
              <a:rPr lang="en-US" altLang="zh-TW" dirty="0" err="1"/>
              <a:t>mininet</a:t>
            </a:r>
            <a:r>
              <a:rPr lang="zh-TW" altLang="en-US" dirty="0"/>
              <a:t> 會有什麼差異。</a:t>
            </a:r>
            <a:endParaRPr lang="en-US" altLang="zh-TW" dirty="0"/>
          </a:p>
          <a:p>
            <a:r>
              <a:rPr lang="zh-TW" altLang="en-US" dirty="0"/>
              <a:t>然後救世會用到一個簡單的分流的演算法測試看看兩種環境的效能。</a:t>
            </a:r>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2</a:t>
            </a:fld>
            <a:endParaRPr lang="en-US" altLang="zh-TW"/>
          </a:p>
        </p:txBody>
      </p:sp>
    </p:spTree>
    <p:extLst>
      <p:ext uri="{BB962C8B-B14F-4D97-AF65-F5344CB8AC3E}">
        <p14:creationId xmlns:p14="http://schemas.microsoft.com/office/powerpoint/2010/main" val="3836377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Y</a:t>
            </a:r>
            <a:r>
              <a:rPr lang="zh-TW" altLang="en-US" dirty="0"/>
              <a:t>軸是 </a:t>
            </a:r>
            <a:r>
              <a:rPr lang="en-US" altLang="zh-TW" dirty="0"/>
              <a:t>jitter</a:t>
            </a:r>
            <a:r>
              <a:rPr lang="zh-TW" altLang="en-US" dirty="0"/>
              <a:t>，單位是 </a:t>
            </a:r>
            <a:r>
              <a:rPr lang="en-US" altLang="zh-TW" dirty="0" err="1"/>
              <a:t>ms</a:t>
            </a:r>
            <a:r>
              <a:rPr lang="zh-TW" altLang="en-US" dirty="0"/>
              <a:t>。</a:t>
            </a:r>
            <a:endParaRPr lang="en-US" altLang="zh-TW" dirty="0"/>
          </a:p>
          <a:p>
            <a:r>
              <a:rPr lang="en-US" altLang="zh-TW" dirty="0"/>
              <a:t>X</a:t>
            </a:r>
            <a:r>
              <a:rPr lang="zh-TW" altLang="en-US" dirty="0"/>
              <a:t>軸就是第幾次測試，直方圖代表實際的數值，直線代表所有數值的平均值。</a:t>
            </a:r>
            <a:endParaRPr lang="en-US" altLang="zh-TW" dirty="0"/>
          </a:p>
          <a:p>
            <a:r>
              <a:rPr lang="zh-TW" altLang="en-US" dirty="0"/>
              <a:t>紅色代表環境是使用 </a:t>
            </a:r>
            <a:r>
              <a:rPr lang="en-US" altLang="zh-TW" dirty="0"/>
              <a:t>cisco </a:t>
            </a:r>
            <a:r>
              <a:rPr lang="zh-TW" altLang="en-US" dirty="0"/>
              <a:t>的設備，藍色是使用 </a:t>
            </a:r>
            <a:r>
              <a:rPr lang="en-US" altLang="zh-TW" dirty="0" err="1"/>
              <a:t>mininet</a:t>
            </a:r>
            <a:r>
              <a:rPr lang="zh-TW" altLang="en-US" dirty="0"/>
              <a:t>。</a:t>
            </a:r>
            <a:endParaRPr lang="en-US" altLang="zh-TW" dirty="0"/>
          </a:p>
          <a:p>
            <a:r>
              <a:rPr lang="zh-TW" altLang="en-US" dirty="0"/>
              <a:t>實驗結果就是兩個環境的 </a:t>
            </a:r>
            <a:r>
              <a:rPr lang="en-US" altLang="zh-TW" dirty="0"/>
              <a:t>jitter </a:t>
            </a:r>
            <a:r>
              <a:rPr lang="zh-TW" altLang="en-US" dirty="0"/>
              <a:t>其實都差不多，</a:t>
            </a:r>
            <a:r>
              <a:rPr lang="en-US" altLang="zh-TW" dirty="0" err="1"/>
              <a:t>mininet</a:t>
            </a:r>
            <a:r>
              <a:rPr lang="en-US" altLang="zh-TW" dirty="0"/>
              <a:t> </a:t>
            </a:r>
            <a:r>
              <a:rPr lang="zh-TW" altLang="en-US" dirty="0"/>
              <a:t>會比較好一點。</a:t>
            </a:r>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20</a:t>
            </a:fld>
            <a:endParaRPr lang="en-US" altLang="zh-TW"/>
          </a:p>
        </p:txBody>
      </p:sp>
    </p:spTree>
    <p:extLst>
      <p:ext uri="{BB962C8B-B14F-4D97-AF65-F5344CB8AC3E}">
        <p14:creationId xmlns:p14="http://schemas.microsoft.com/office/powerpoint/2010/main" val="548528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第二個 </a:t>
            </a:r>
            <a:r>
              <a:rPr lang="en-US" altLang="zh-TW" dirty="0"/>
              <a:t>scenario </a:t>
            </a:r>
            <a:r>
              <a:rPr lang="zh-TW" altLang="en-US" dirty="0"/>
              <a:t>是測試 </a:t>
            </a:r>
            <a:r>
              <a:rPr lang="en-US" altLang="zh-TW" dirty="0"/>
              <a:t>path1 </a:t>
            </a:r>
            <a:r>
              <a:rPr lang="zh-TW" altLang="en-US" dirty="0"/>
              <a:t>擁擠的情況。</a:t>
            </a:r>
            <a:endParaRPr lang="en-US" altLang="zh-TW" dirty="0"/>
          </a:p>
          <a:p>
            <a:r>
              <a:rPr lang="en-US" altLang="zh-TW" dirty="0"/>
              <a:t>Host 1 </a:t>
            </a:r>
            <a:r>
              <a:rPr lang="zh-TW" altLang="en-US" dirty="0"/>
              <a:t>會在 </a:t>
            </a:r>
            <a:r>
              <a:rPr lang="en-US" altLang="zh-TW" dirty="0"/>
              <a:t>path1 </a:t>
            </a:r>
            <a:r>
              <a:rPr lang="zh-TW" altLang="en-US" dirty="0"/>
              <a:t>發送總共 </a:t>
            </a:r>
            <a:r>
              <a:rPr lang="en-US" altLang="zh-TW" dirty="0"/>
              <a:t>600MB </a:t>
            </a:r>
            <a:r>
              <a:rPr lang="zh-TW" altLang="en-US" dirty="0"/>
              <a:t>速率 </a:t>
            </a:r>
            <a:r>
              <a:rPr lang="en-US" altLang="zh-TW" dirty="0"/>
              <a:t>50 MB </a:t>
            </a:r>
            <a:r>
              <a:rPr lang="zh-TW" altLang="en-US" dirty="0"/>
              <a:t>的 </a:t>
            </a:r>
            <a:r>
              <a:rPr lang="en-US" altLang="zh-TW" dirty="0"/>
              <a:t>UDP traffic </a:t>
            </a:r>
            <a:r>
              <a:rPr lang="zh-TW" altLang="en-US" dirty="0"/>
              <a:t>給 </a:t>
            </a:r>
            <a:r>
              <a:rPr lang="en-US" altLang="zh-TW" dirty="0"/>
              <a:t>Host</a:t>
            </a:r>
            <a:r>
              <a:rPr lang="zh-TW" altLang="en-US" dirty="0"/>
              <a:t> </a:t>
            </a:r>
            <a:r>
              <a:rPr lang="en-US" altLang="zh-TW" dirty="0"/>
              <a:t>3</a:t>
            </a:r>
            <a:r>
              <a:rPr lang="zh-TW" altLang="en-US" dirty="0"/>
              <a:t>。</a:t>
            </a:r>
            <a:endParaRPr lang="en-US" altLang="zh-TW" dirty="0"/>
          </a:p>
          <a:p>
            <a:r>
              <a:rPr lang="en-US" altLang="zh-TW" dirty="0"/>
              <a:t>Host 2 </a:t>
            </a:r>
            <a:r>
              <a:rPr lang="zh-TW" altLang="en-US" dirty="0"/>
              <a:t>會</a:t>
            </a:r>
            <a:r>
              <a:rPr lang="zh-TW" altLang="en-US" dirty="0"/>
              <a:t>在 </a:t>
            </a:r>
            <a:r>
              <a:rPr lang="en-US" altLang="zh-TW" dirty="0"/>
              <a:t>path1 </a:t>
            </a:r>
            <a:r>
              <a:rPr lang="zh-TW" altLang="en-US" dirty="0"/>
              <a:t>一直發送速率 </a:t>
            </a:r>
            <a:r>
              <a:rPr lang="en-US" altLang="zh-TW" dirty="0"/>
              <a:t>95 MB </a:t>
            </a:r>
            <a:r>
              <a:rPr lang="zh-TW" altLang="en-US" dirty="0"/>
              <a:t>的 </a:t>
            </a:r>
            <a:r>
              <a:rPr lang="en-US" altLang="zh-TW" dirty="0"/>
              <a:t>UDP traffic </a:t>
            </a:r>
            <a:r>
              <a:rPr lang="zh-TW" altLang="en-US" dirty="0"/>
              <a:t>給 </a:t>
            </a:r>
            <a:r>
              <a:rPr lang="en-US" altLang="zh-TW" dirty="0"/>
              <a:t>Host</a:t>
            </a:r>
            <a:r>
              <a:rPr lang="zh-TW" altLang="en-US" dirty="0"/>
              <a:t> </a:t>
            </a:r>
            <a:r>
              <a:rPr lang="en-US" altLang="zh-TW" dirty="0"/>
              <a:t>4</a:t>
            </a:r>
            <a:r>
              <a:rPr lang="zh-TW" altLang="en-US" dirty="0"/>
              <a:t>。</a:t>
            </a:r>
            <a:endParaRPr lang="en-US" altLang="zh-TW" dirty="0"/>
          </a:p>
          <a:p>
            <a:endParaRPr lang="en-US" altLang="zh-TW" dirty="0"/>
          </a:p>
          <a:p>
            <a:r>
              <a:rPr lang="zh-TW" altLang="en-US" dirty="0"/>
              <a:t>因為 </a:t>
            </a:r>
            <a:r>
              <a:rPr lang="en-US" altLang="zh-TW" dirty="0"/>
              <a:t>switch bandwidth </a:t>
            </a:r>
            <a:r>
              <a:rPr lang="zh-TW" altLang="en-US" dirty="0"/>
              <a:t>是設定 </a:t>
            </a:r>
            <a:r>
              <a:rPr lang="en-US" altLang="zh-TW" dirty="0"/>
              <a:t>100 MB </a:t>
            </a:r>
            <a:r>
              <a:rPr lang="zh-TW" altLang="en-US" dirty="0"/>
              <a:t>所以會發生壅擠，導致 </a:t>
            </a:r>
            <a:r>
              <a:rPr lang="en-US" altLang="zh-TW" dirty="0"/>
              <a:t>packet loss</a:t>
            </a:r>
            <a:r>
              <a:rPr lang="zh-TW" altLang="en-US" dirty="0"/>
              <a:t>。</a:t>
            </a:r>
            <a:endParaRPr lang="en-US" altLang="zh-TW" dirty="0"/>
          </a:p>
          <a:p>
            <a:r>
              <a:rPr lang="zh-TW" altLang="en-US" dirty="0"/>
              <a:t>然後也不會使用 </a:t>
            </a:r>
            <a:r>
              <a:rPr lang="en-US" altLang="zh-TW" dirty="0"/>
              <a:t>dynamic traffic diversion</a:t>
            </a:r>
            <a:r>
              <a:rPr lang="zh-TW" altLang="en-US" dirty="0"/>
              <a:t> 演算法所以不會分流到 </a:t>
            </a:r>
            <a:r>
              <a:rPr lang="en-US" altLang="zh-TW" dirty="0"/>
              <a:t>path2</a:t>
            </a:r>
            <a:r>
              <a:rPr lang="zh-TW" altLang="en-US" dirty="0"/>
              <a:t>。</a:t>
            </a:r>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21</a:t>
            </a:fld>
            <a:endParaRPr lang="en-US" altLang="zh-TW"/>
          </a:p>
        </p:txBody>
      </p:sp>
    </p:spTree>
    <p:extLst>
      <p:ext uri="{BB962C8B-B14F-4D97-AF65-F5344CB8AC3E}">
        <p14:creationId xmlns:p14="http://schemas.microsoft.com/office/powerpoint/2010/main" val="1352425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實體設備環境有大約 </a:t>
            </a:r>
            <a:r>
              <a:rPr lang="en-US" altLang="zh-TW" dirty="0"/>
              <a:t>50</a:t>
            </a:r>
            <a:r>
              <a:rPr lang="zh-TW" altLang="en-US" dirty="0"/>
              <a:t> </a:t>
            </a:r>
            <a:r>
              <a:rPr lang="en-US" altLang="zh-TW" dirty="0"/>
              <a:t>%</a:t>
            </a:r>
            <a:r>
              <a:rPr lang="zh-TW" altLang="en-US" dirty="0"/>
              <a:t> 的 </a:t>
            </a:r>
            <a:r>
              <a:rPr lang="en-US" altLang="zh-TW" dirty="0"/>
              <a:t>packet loss</a:t>
            </a:r>
            <a:r>
              <a:rPr lang="zh-TW" altLang="en-US" dirty="0"/>
              <a:t>。</a:t>
            </a:r>
            <a:endParaRPr lang="en-US" altLang="zh-TW" dirty="0"/>
          </a:p>
          <a:p>
            <a:r>
              <a:rPr lang="en-US" altLang="zh-TW" dirty="0" err="1"/>
              <a:t>Mininet</a:t>
            </a:r>
            <a:r>
              <a:rPr lang="en-US" altLang="zh-TW" dirty="0"/>
              <a:t> </a:t>
            </a:r>
            <a:r>
              <a:rPr lang="zh-TW" altLang="en-US" dirty="0"/>
              <a:t>環境有 </a:t>
            </a:r>
            <a:r>
              <a:rPr lang="en-US" altLang="zh-TW" dirty="0"/>
              <a:t>34% </a:t>
            </a:r>
            <a:r>
              <a:rPr lang="zh-TW" altLang="en-US" dirty="0"/>
              <a:t>的 </a:t>
            </a:r>
            <a:r>
              <a:rPr lang="en-US" altLang="zh-TW" dirty="0"/>
              <a:t>packet loss</a:t>
            </a:r>
            <a:r>
              <a:rPr lang="zh-TW" altLang="en-US" dirty="0"/>
              <a:t>。</a:t>
            </a:r>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22</a:t>
            </a:fld>
            <a:endParaRPr lang="en-US" altLang="zh-TW"/>
          </a:p>
        </p:txBody>
      </p:sp>
    </p:spTree>
    <p:extLst>
      <p:ext uri="{BB962C8B-B14F-4D97-AF65-F5344CB8AC3E}">
        <p14:creationId xmlns:p14="http://schemas.microsoft.com/office/powerpoint/2010/main" val="2220447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實體設備環境有 </a:t>
            </a:r>
            <a:r>
              <a:rPr lang="en-US" altLang="zh-TW" dirty="0"/>
              <a:t>7.829 </a:t>
            </a:r>
            <a:r>
              <a:rPr lang="en-US" altLang="zh-TW" dirty="0" err="1"/>
              <a:t>ms</a:t>
            </a:r>
            <a:r>
              <a:rPr lang="en-US" altLang="zh-TW" dirty="0"/>
              <a:t> </a:t>
            </a:r>
            <a:r>
              <a:rPr lang="zh-TW" altLang="en-US" dirty="0"/>
              <a:t> 的 </a:t>
            </a:r>
            <a:r>
              <a:rPr lang="en-US" altLang="zh-TW" dirty="0"/>
              <a:t>jitter</a:t>
            </a:r>
            <a:r>
              <a:rPr lang="zh-TW" altLang="en-US" dirty="0"/>
              <a:t>。</a:t>
            </a:r>
            <a:endParaRPr lang="en-US" altLang="zh-TW" dirty="0"/>
          </a:p>
          <a:p>
            <a:r>
              <a:rPr lang="en-US" altLang="zh-TW" dirty="0" err="1"/>
              <a:t>Mininet</a:t>
            </a:r>
            <a:r>
              <a:rPr lang="en-US" altLang="zh-TW" dirty="0"/>
              <a:t> </a:t>
            </a:r>
            <a:r>
              <a:rPr lang="zh-TW" altLang="en-US" dirty="0"/>
              <a:t>環境有 </a:t>
            </a:r>
            <a:r>
              <a:rPr lang="en-US" altLang="zh-TW" dirty="0"/>
              <a:t>6.2207 </a:t>
            </a:r>
            <a:r>
              <a:rPr lang="en-US" altLang="zh-TW" dirty="0" err="1"/>
              <a:t>ms</a:t>
            </a:r>
            <a:r>
              <a:rPr lang="en-US" altLang="zh-TW" dirty="0"/>
              <a:t> </a:t>
            </a:r>
            <a:r>
              <a:rPr lang="zh-TW" altLang="en-US" dirty="0"/>
              <a:t>的 </a:t>
            </a:r>
            <a:r>
              <a:rPr lang="en-US" altLang="zh-TW" dirty="0"/>
              <a:t>jitter</a:t>
            </a:r>
            <a:r>
              <a:rPr lang="zh-TW" altLang="en-US" dirty="0"/>
              <a:t>。</a:t>
            </a:r>
            <a:endParaRPr lang="en-US" altLang="zh-TW" dirty="0"/>
          </a:p>
          <a:p>
            <a:r>
              <a:rPr lang="zh-TW" altLang="en-US" dirty="0"/>
              <a:t>實驗結果也是 </a:t>
            </a:r>
            <a:r>
              <a:rPr lang="en-US" altLang="zh-TW" dirty="0" err="1"/>
              <a:t>mininet</a:t>
            </a:r>
            <a:r>
              <a:rPr lang="en-US" altLang="zh-TW" dirty="0"/>
              <a:t> </a:t>
            </a:r>
            <a:r>
              <a:rPr lang="zh-TW" altLang="en-US" dirty="0"/>
              <a:t>比實體設備較好一點。</a:t>
            </a:r>
            <a:endParaRPr lang="en-US" altLang="zh-TW" dirty="0"/>
          </a:p>
          <a:p>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23</a:t>
            </a:fld>
            <a:endParaRPr lang="en-US" altLang="zh-TW"/>
          </a:p>
        </p:txBody>
      </p:sp>
    </p:spTree>
    <p:extLst>
      <p:ext uri="{BB962C8B-B14F-4D97-AF65-F5344CB8AC3E}">
        <p14:creationId xmlns:p14="http://schemas.microsoft.com/office/powerpoint/2010/main" val="3579069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第三個 </a:t>
            </a:r>
            <a:r>
              <a:rPr lang="en-US" altLang="zh-TW" dirty="0"/>
              <a:t>scenario </a:t>
            </a:r>
            <a:r>
              <a:rPr lang="zh-TW" altLang="en-US" dirty="0"/>
              <a:t>和第二個 </a:t>
            </a:r>
            <a:r>
              <a:rPr lang="en-US" altLang="zh-TW" dirty="0"/>
              <a:t>scenario </a:t>
            </a:r>
            <a:r>
              <a:rPr lang="zh-TW" altLang="en-US" dirty="0"/>
              <a:t>相同。</a:t>
            </a:r>
            <a:endParaRPr lang="en-US" altLang="zh-TW" dirty="0"/>
          </a:p>
          <a:p>
            <a:r>
              <a:rPr lang="zh-TW" altLang="en-US" dirty="0"/>
              <a:t>只是有啟用 </a:t>
            </a:r>
            <a:r>
              <a:rPr lang="en-US" altLang="zh-TW" sz="1200" dirty="0"/>
              <a:t>dynamic traffic diversion</a:t>
            </a:r>
            <a:r>
              <a:rPr lang="zh-TW" altLang="en-US" sz="1200" dirty="0"/>
              <a:t> 演算法。</a:t>
            </a:r>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24</a:t>
            </a:fld>
            <a:endParaRPr lang="en-US" altLang="zh-TW"/>
          </a:p>
        </p:txBody>
      </p:sp>
    </p:spTree>
    <p:extLst>
      <p:ext uri="{BB962C8B-B14F-4D97-AF65-F5344CB8AC3E}">
        <p14:creationId xmlns:p14="http://schemas.microsoft.com/office/powerpoint/2010/main" val="4086249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然後因為有演算法做分流的關係，所以沒有 </a:t>
            </a:r>
            <a:r>
              <a:rPr lang="en-US" altLang="zh-TW" dirty="0"/>
              <a:t>packet loss</a:t>
            </a:r>
            <a:r>
              <a:rPr lang="zh-TW" altLang="en-US" dirty="0"/>
              <a:t>，只有 </a:t>
            </a:r>
            <a:r>
              <a:rPr lang="en-US" altLang="zh-TW" dirty="0"/>
              <a:t>jitter</a:t>
            </a:r>
            <a:r>
              <a:rPr lang="zh-TW" altLang="en-US" dirty="0"/>
              <a:t>。</a:t>
            </a:r>
            <a:endParaRPr lang="en-US" altLang="zh-TW" dirty="0"/>
          </a:p>
          <a:p>
            <a:r>
              <a:rPr lang="zh-TW" altLang="en-US" dirty="0"/>
              <a:t>實驗結果和第一個沒有壅擠情況的 </a:t>
            </a:r>
            <a:r>
              <a:rPr lang="en-US" altLang="zh-TW" dirty="0"/>
              <a:t>scenario</a:t>
            </a:r>
            <a:r>
              <a:rPr lang="zh-TW" altLang="en-US" dirty="0"/>
              <a:t> 差不多。</a:t>
            </a:r>
            <a:endParaRPr lang="en-US" altLang="zh-TW" dirty="0"/>
          </a:p>
          <a:p>
            <a:r>
              <a:rPr lang="zh-TW" altLang="en-US" dirty="0"/>
              <a:t> </a:t>
            </a:r>
            <a:r>
              <a:rPr lang="en-US" altLang="zh-TW" dirty="0"/>
              <a:t>jitter </a:t>
            </a:r>
            <a:r>
              <a:rPr lang="zh-TW" altLang="en-US" dirty="0"/>
              <a:t>的平均時間都很小。</a:t>
            </a:r>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25</a:t>
            </a:fld>
            <a:endParaRPr lang="en-US" altLang="zh-TW"/>
          </a:p>
        </p:txBody>
      </p:sp>
    </p:spTree>
    <p:extLst>
      <p:ext uri="{BB962C8B-B14F-4D97-AF65-F5344CB8AC3E}">
        <p14:creationId xmlns:p14="http://schemas.microsoft.com/office/powerpoint/2010/main" val="2017536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結論就是如果有使用 </a:t>
            </a:r>
            <a:r>
              <a:rPr lang="zh-TW" altLang="en-US" dirty="0"/>
              <a:t> </a:t>
            </a:r>
            <a:r>
              <a:rPr lang="en-US" altLang="zh-TW" sz="1200" dirty="0"/>
              <a:t>dynamic traffic diversion</a:t>
            </a:r>
            <a:r>
              <a:rPr lang="zh-TW" altLang="en-US" sz="1200" dirty="0"/>
              <a:t> 做分流的話，就可以減少 </a:t>
            </a:r>
            <a:r>
              <a:rPr lang="en-US" altLang="zh-TW" sz="1200" dirty="0"/>
              <a:t>delivery time</a:t>
            </a:r>
            <a:r>
              <a:rPr lang="zh-TW" altLang="en-US" sz="1200" dirty="0"/>
              <a:t> 和增加 </a:t>
            </a:r>
            <a:r>
              <a:rPr lang="en-US" altLang="zh-TW" sz="1200" dirty="0"/>
              <a:t>rate of traffic</a:t>
            </a:r>
            <a:r>
              <a:rPr lang="zh-TW" altLang="en-US" sz="1200" dirty="0"/>
              <a:t>。</a:t>
            </a:r>
            <a:endParaRPr lang="en-US" altLang="zh-TW" sz="1200" dirty="0"/>
          </a:p>
          <a:p>
            <a:endParaRPr lang="en-US" altLang="zh-TW" sz="1200" dirty="0"/>
          </a:p>
          <a:p>
            <a:r>
              <a:rPr lang="zh-TW" altLang="en-US" dirty="0"/>
              <a:t>然後 </a:t>
            </a:r>
            <a:r>
              <a:rPr lang="en-US" altLang="zh-TW" dirty="0" err="1"/>
              <a:t>Mininet</a:t>
            </a:r>
            <a:r>
              <a:rPr lang="zh-TW" altLang="en-US" dirty="0"/>
              <a:t> 之所以實驗的結果比實體環境好，應該是因為 </a:t>
            </a:r>
            <a:r>
              <a:rPr lang="en-US" altLang="zh-TW" dirty="0" err="1"/>
              <a:t>mininet</a:t>
            </a:r>
            <a:r>
              <a:rPr lang="en-US" altLang="zh-TW" dirty="0"/>
              <a:t> </a:t>
            </a:r>
            <a:r>
              <a:rPr lang="zh-TW" altLang="en-US" dirty="0"/>
              <a:t>是一個 </a:t>
            </a:r>
            <a:r>
              <a:rPr lang="en-US" altLang="zh-TW" dirty="0"/>
              <a:t>all in on box </a:t>
            </a:r>
            <a:r>
              <a:rPr lang="zh-TW" altLang="en-US" dirty="0"/>
              <a:t>的環境，</a:t>
            </a:r>
            <a:r>
              <a:rPr lang="en-US" altLang="zh-TW" dirty="0"/>
              <a:t>traffic </a:t>
            </a:r>
            <a:r>
              <a:rPr lang="zh-TW" altLang="en-US" dirty="0"/>
              <a:t>不需要通過實體的 </a:t>
            </a:r>
            <a:r>
              <a:rPr lang="en-US" altLang="zh-TW" dirty="0"/>
              <a:t>Link</a:t>
            </a:r>
            <a:r>
              <a:rPr lang="zh-TW" altLang="en-US" dirty="0"/>
              <a:t>。</a:t>
            </a:r>
            <a:endParaRPr lang="en-US" altLang="zh-TW" dirty="0"/>
          </a:p>
          <a:p>
            <a:endParaRPr lang="en-US" altLang="zh-TW" dirty="0"/>
          </a:p>
          <a:p>
            <a:r>
              <a:rPr lang="zh-TW" altLang="en-US" dirty="0"/>
              <a:t>最後就是 </a:t>
            </a:r>
            <a:r>
              <a:rPr lang="en-US" altLang="zh-TW" dirty="0" err="1"/>
              <a:t>Mininet</a:t>
            </a:r>
            <a:r>
              <a:rPr lang="en-US" altLang="zh-TW" dirty="0"/>
              <a:t> </a:t>
            </a:r>
            <a:r>
              <a:rPr lang="zh-TW" altLang="en-US" dirty="0"/>
              <a:t>比較適合一些有擴展性問題的測試環境，比方需要很多的設備之類的。</a:t>
            </a:r>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26</a:t>
            </a:fld>
            <a:endParaRPr lang="en-US" altLang="zh-TW"/>
          </a:p>
        </p:txBody>
      </p:sp>
    </p:spTree>
    <p:extLst>
      <p:ext uri="{BB962C8B-B14F-4D97-AF65-F5344CB8AC3E}">
        <p14:creationId xmlns:p14="http://schemas.microsoft.com/office/powerpoint/2010/main" val="2560966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等一下會看到實驗環境的</a:t>
            </a:r>
            <a:r>
              <a:rPr lang="en-US" altLang="zh-TW" dirty="0"/>
              <a:t> topology</a:t>
            </a:r>
            <a:r>
              <a:rPr lang="zh-TW" altLang="en-US" dirty="0"/>
              <a:t>，那個 </a:t>
            </a:r>
            <a:r>
              <a:rPr lang="en-US" altLang="zh-TW" dirty="0"/>
              <a:t>topology</a:t>
            </a:r>
            <a:r>
              <a:rPr lang="zh-TW" altLang="en-US" dirty="0"/>
              <a:t> 會分別用兩種方式去建立。</a:t>
            </a:r>
            <a:endParaRPr lang="en-US" altLang="zh-TW" dirty="0"/>
          </a:p>
          <a:p>
            <a:r>
              <a:rPr lang="zh-TW" altLang="en-US" dirty="0"/>
              <a:t>一個是建立在 </a:t>
            </a:r>
            <a:r>
              <a:rPr lang="en-US" altLang="zh-TW" dirty="0"/>
              <a:t>cisco </a:t>
            </a:r>
            <a:r>
              <a:rPr lang="zh-TW" altLang="en-US" dirty="0"/>
              <a:t>的設備上，一個是建立在 </a:t>
            </a:r>
            <a:r>
              <a:rPr lang="en-US" altLang="zh-TW" dirty="0" err="1"/>
              <a:t>mininet</a:t>
            </a:r>
            <a:r>
              <a:rPr lang="en-US" altLang="zh-TW" dirty="0"/>
              <a:t> </a:t>
            </a:r>
            <a:r>
              <a:rPr lang="zh-TW" altLang="en-US" dirty="0"/>
              <a:t>裡。</a:t>
            </a:r>
            <a:endParaRPr lang="en-US" altLang="zh-TW" dirty="0"/>
          </a:p>
          <a:p>
            <a:endParaRPr lang="en-US" altLang="zh-TW" dirty="0"/>
          </a:p>
          <a:p>
            <a:r>
              <a:rPr lang="zh-TW" altLang="en-US" dirty="0"/>
              <a:t>環境最主要會有 </a:t>
            </a:r>
            <a:r>
              <a:rPr lang="en-US" altLang="zh-TW" dirty="0"/>
              <a:t>4 </a:t>
            </a:r>
            <a:r>
              <a:rPr lang="zh-TW" altLang="en-US" dirty="0"/>
              <a:t>個 </a:t>
            </a:r>
            <a:r>
              <a:rPr lang="en-US" altLang="zh-TW" dirty="0"/>
              <a:t>host</a:t>
            </a:r>
            <a:r>
              <a:rPr lang="zh-TW" altLang="en-US" dirty="0"/>
              <a:t>，分別和 </a:t>
            </a:r>
            <a:r>
              <a:rPr lang="en-US" altLang="zh-TW" dirty="0"/>
              <a:t>switch 1 </a:t>
            </a:r>
            <a:r>
              <a:rPr lang="zh-TW" altLang="en-US" dirty="0"/>
              <a:t>和 </a:t>
            </a:r>
            <a:r>
              <a:rPr lang="en-US" altLang="zh-TW" dirty="0"/>
              <a:t>switch 3 </a:t>
            </a:r>
            <a:r>
              <a:rPr lang="zh-TW" altLang="en-US" dirty="0"/>
              <a:t>連接。</a:t>
            </a:r>
            <a:endParaRPr lang="en-US" altLang="zh-TW" dirty="0"/>
          </a:p>
          <a:p>
            <a:r>
              <a:rPr lang="en-US" altLang="zh-TW" dirty="0"/>
              <a:t>switch 1</a:t>
            </a:r>
            <a:r>
              <a:rPr lang="zh-TW" altLang="en-US" dirty="0"/>
              <a:t> 和 </a:t>
            </a:r>
            <a:r>
              <a:rPr lang="en-US" altLang="zh-TW" dirty="0"/>
              <a:t>switch 3</a:t>
            </a:r>
            <a:r>
              <a:rPr lang="zh-TW" altLang="en-US" dirty="0"/>
              <a:t> 之間會有兩條路徑可以走。</a:t>
            </a:r>
            <a:endParaRPr lang="en-US" altLang="zh-TW" dirty="0"/>
          </a:p>
          <a:p>
            <a:endParaRPr lang="en-US" altLang="zh-TW" dirty="0"/>
          </a:p>
          <a:p>
            <a:r>
              <a:rPr lang="zh-TW" altLang="en-US" dirty="0"/>
              <a:t>然後剛剛提到的 </a:t>
            </a:r>
            <a:r>
              <a:rPr lang="en-US" altLang="zh-TW" dirty="0"/>
              <a:t>dynamic traffic diversion </a:t>
            </a:r>
            <a:r>
              <a:rPr lang="zh-TW" altLang="en-US" dirty="0"/>
              <a:t>演算法就是會去偵測第一條路徑是否很壅擠，是的話就會讓資料走二條路徑。</a:t>
            </a:r>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3</a:t>
            </a:fld>
            <a:endParaRPr lang="en-US" altLang="zh-TW"/>
          </a:p>
        </p:txBody>
      </p:sp>
    </p:spTree>
    <p:extLst>
      <p:ext uri="{BB962C8B-B14F-4D97-AF65-F5344CB8AC3E}">
        <p14:creationId xmlns:p14="http://schemas.microsoft.com/office/powerpoint/2010/main" val="175110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藍色和綠色的 </a:t>
            </a:r>
            <a:r>
              <a:rPr lang="en-US" altLang="zh-TW" dirty="0"/>
              <a:t>link </a:t>
            </a:r>
            <a:r>
              <a:rPr lang="zh-TW" altLang="en-US" dirty="0"/>
              <a:t>就是代表使用的了不同的 </a:t>
            </a:r>
            <a:r>
              <a:rPr lang="en-US" altLang="zh-TW" dirty="0" err="1"/>
              <a:t>vlan</a:t>
            </a:r>
            <a:r>
              <a:rPr lang="en-US" altLang="zh-TW" dirty="0"/>
              <a:t> id</a:t>
            </a:r>
            <a:r>
              <a:rPr lang="zh-TW" altLang="en-US" dirty="0"/>
              <a:t> 連接</a:t>
            </a:r>
            <a:endParaRPr lang="en-US" altLang="zh-TW" dirty="0"/>
          </a:p>
          <a:p>
            <a:r>
              <a:rPr lang="zh-TW" altLang="en-US" dirty="0"/>
              <a:t>用來區分 </a:t>
            </a:r>
            <a:r>
              <a:rPr lang="en-US" altLang="zh-TW" dirty="0" err="1"/>
              <a:t>sdn</a:t>
            </a:r>
            <a:r>
              <a:rPr lang="en-US" altLang="zh-TW" dirty="0"/>
              <a:t> control </a:t>
            </a:r>
            <a:r>
              <a:rPr lang="zh-TW" altLang="en-US" dirty="0"/>
              <a:t>的 </a:t>
            </a:r>
            <a:r>
              <a:rPr lang="en-US" altLang="zh-TW" dirty="0"/>
              <a:t>network </a:t>
            </a:r>
            <a:r>
              <a:rPr lang="zh-TW" altLang="en-US" dirty="0"/>
              <a:t>和實驗的 </a:t>
            </a:r>
            <a:r>
              <a:rPr lang="en-US" altLang="zh-TW" dirty="0"/>
              <a:t>network</a:t>
            </a:r>
            <a:r>
              <a:rPr lang="zh-TW" altLang="en-US" dirty="0"/>
              <a:t>。</a:t>
            </a:r>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4</a:t>
            </a:fld>
            <a:endParaRPr lang="en-US" altLang="zh-TW"/>
          </a:p>
        </p:txBody>
      </p:sp>
    </p:spTree>
    <p:extLst>
      <p:ext uri="{BB962C8B-B14F-4D97-AF65-F5344CB8AC3E}">
        <p14:creationId xmlns:p14="http://schemas.microsoft.com/office/powerpoint/2010/main" val="4207095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實體的設備是使用 </a:t>
            </a:r>
            <a:r>
              <a:rPr lang="en-US" altLang="zh-TW" dirty="0"/>
              <a:t>Cisco Catalyst 3650</a:t>
            </a:r>
            <a:r>
              <a:rPr lang="zh-TW" altLang="en-US" dirty="0"/>
              <a:t>，然後使用實驗版本的 </a:t>
            </a:r>
            <a:r>
              <a:rPr lang="en-US" altLang="zh-TW" dirty="0"/>
              <a:t>IOS-XE</a:t>
            </a:r>
            <a:r>
              <a:rPr lang="zh-TW" altLang="en-US" dirty="0"/>
              <a:t> 軟體，</a:t>
            </a:r>
            <a:endParaRPr lang="en-US" altLang="zh-TW" dirty="0"/>
          </a:p>
          <a:p>
            <a:r>
              <a:rPr lang="zh-TW" altLang="en-US" dirty="0"/>
              <a:t>這個軟體是 </a:t>
            </a:r>
            <a:r>
              <a:rPr lang="en-US" altLang="zh-TW" dirty="0"/>
              <a:t>Cisco </a:t>
            </a:r>
            <a:r>
              <a:rPr lang="zh-TW" altLang="en-US" dirty="0"/>
              <a:t>出的一個網路軟體，可以用來控制他們自己的 </a:t>
            </a:r>
            <a:r>
              <a:rPr lang="en-US" altLang="zh-TW" dirty="0"/>
              <a:t>device</a:t>
            </a:r>
            <a:r>
              <a:rPr lang="zh-TW" altLang="en-US" dirty="0"/>
              <a:t>。</a:t>
            </a:r>
            <a:endParaRPr lang="en-US" altLang="zh-TW" dirty="0"/>
          </a:p>
          <a:p>
            <a:endParaRPr lang="en-US" altLang="zh-TW" dirty="0"/>
          </a:p>
          <a:p>
            <a:r>
              <a:rPr lang="zh-TW" altLang="en-US" dirty="0"/>
              <a:t>這設備還需要安裝 </a:t>
            </a:r>
            <a:r>
              <a:rPr lang="en-US" altLang="zh-TW" dirty="0"/>
              <a:t>plug-in </a:t>
            </a:r>
            <a:r>
              <a:rPr lang="zh-TW" altLang="en-US" dirty="0"/>
              <a:t>才能夠支援 </a:t>
            </a:r>
            <a:r>
              <a:rPr lang="en-US" altLang="zh-TW" dirty="0" err="1"/>
              <a:t>Openflow</a:t>
            </a:r>
            <a:r>
              <a:rPr lang="en-US" altLang="zh-TW" dirty="0"/>
              <a:t> 1.0 </a:t>
            </a:r>
            <a:r>
              <a:rPr lang="zh-TW" altLang="en-US" dirty="0"/>
              <a:t>和 </a:t>
            </a:r>
            <a:r>
              <a:rPr lang="en-US" altLang="zh-TW" dirty="0"/>
              <a:t>1.3</a:t>
            </a:r>
            <a:r>
              <a:rPr lang="zh-TW" altLang="en-US" dirty="0"/>
              <a:t>，</a:t>
            </a:r>
            <a:endParaRPr lang="en-US" altLang="zh-TW" dirty="0"/>
          </a:p>
          <a:p>
            <a:r>
              <a:rPr lang="zh-TW" altLang="en-US" dirty="0"/>
              <a:t>這裡是設定使用 </a:t>
            </a:r>
            <a:r>
              <a:rPr lang="en-US" altLang="zh-TW" dirty="0" err="1"/>
              <a:t>Openflow</a:t>
            </a:r>
            <a:r>
              <a:rPr lang="en-US" altLang="zh-TW" dirty="0"/>
              <a:t> 1.3</a:t>
            </a:r>
            <a:r>
              <a:rPr lang="zh-TW" altLang="en-US" dirty="0"/>
              <a:t> 的版本。</a:t>
            </a:r>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5</a:t>
            </a:fld>
            <a:endParaRPr lang="en-US" altLang="zh-TW"/>
          </a:p>
        </p:txBody>
      </p:sp>
    </p:spTree>
    <p:extLst>
      <p:ext uri="{BB962C8B-B14F-4D97-AF65-F5344CB8AC3E}">
        <p14:creationId xmlns:p14="http://schemas.microsoft.com/office/powerpoint/2010/main" val="395881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6</a:t>
            </a:fld>
            <a:endParaRPr lang="en-US" altLang="zh-TW"/>
          </a:p>
        </p:txBody>
      </p:sp>
    </p:spTree>
    <p:extLst>
      <p:ext uri="{BB962C8B-B14F-4D97-AF65-F5344CB8AC3E}">
        <p14:creationId xmlns:p14="http://schemas.microsoft.com/office/powerpoint/2010/main" val="3224787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再來就是他有對 </a:t>
            </a:r>
            <a:r>
              <a:rPr lang="en-US" altLang="zh-TW" dirty="0"/>
              <a:t>cisco </a:t>
            </a:r>
            <a:r>
              <a:rPr lang="zh-TW" altLang="en-US" dirty="0"/>
              <a:t>的 </a:t>
            </a:r>
            <a:r>
              <a:rPr lang="en-US" altLang="zh-TW" dirty="0"/>
              <a:t>switch</a:t>
            </a:r>
            <a:r>
              <a:rPr lang="zh-TW" altLang="en-US" dirty="0"/>
              <a:t> 下一些指令，讓他可以和 </a:t>
            </a:r>
            <a:r>
              <a:rPr lang="en-US" altLang="zh-TW" dirty="0" err="1"/>
              <a:t>Opendaylight</a:t>
            </a:r>
            <a:r>
              <a:rPr lang="en-US" altLang="zh-TW" dirty="0"/>
              <a:t> Controller </a:t>
            </a:r>
            <a:r>
              <a:rPr lang="zh-TW" altLang="en-US" dirty="0"/>
              <a:t>溝通。</a:t>
            </a:r>
            <a:endParaRPr lang="en-US" altLang="zh-TW" dirty="0"/>
          </a:p>
          <a:p>
            <a:r>
              <a:rPr lang="zh-TW" altLang="en-US" dirty="0"/>
              <a:t>另外就是有限制測試時的 </a:t>
            </a:r>
            <a:r>
              <a:rPr lang="en-US" altLang="zh-TW" dirty="0"/>
              <a:t>bandwidth</a:t>
            </a:r>
            <a:r>
              <a:rPr lang="zh-TW" altLang="en-US" dirty="0"/>
              <a:t>，每個 </a:t>
            </a:r>
            <a:r>
              <a:rPr lang="en-US" altLang="zh-TW" dirty="0"/>
              <a:t>port </a:t>
            </a:r>
            <a:r>
              <a:rPr lang="zh-TW" altLang="en-US" dirty="0"/>
              <a:t>最高到 </a:t>
            </a:r>
            <a:r>
              <a:rPr lang="en-US" altLang="zh-TW" dirty="0"/>
              <a:t>100 </a:t>
            </a:r>
            <a:r>
              <a:rPr lang="en-US" altLang="zh-TW" dirty="0" err="1"/>
              <a:t>Mbps</a:t>
            </a:r>
            <a:r>
              <a:rPr lang="zh-TW" altLang="en-US" dirty="0"/>
              <a:t>，</a:t>
            </a:r>
            <a:endParaRPr lang="en-US" altLang="zh-TW" dirty="0"/>
          </a:p>
          <a:p>
            <a:r>
              <a:rPr lang="zh-TW" altLang="en-US" dirty="0"/>
              <a:t>做這個限制比較好測試線路壅擠的情況。</a:t>
            </a:r>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7</a:t>
            </a:fld>
            <a:endParaRPr lang="en-US" altLang="zh-TW"/>
          </a:p>
        </p:txBody>
      </p:sp>
    </p:spTree>
    <p:extLst>
      <p:ext uri="{BB962C8B-B14F-4D97-AF65-F5344CB8AC3E}">
        <p14:creationId xmlns:p14="http://schemas.microsoft.com/office/powerpoint/2010/main" val="147136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8</a:t>
            </a:fld>
            <a:endParaRPr lang="en-US" altLang="zh-TW"/>
          </a:p>
        </p:txBody>
      </p:sp>
    </p:spTree>
    <p:extLst>
      <p:ext uri="{BB962C8B-B14F-4D97-AF65-F5344CB8AC3E}">
        <p14:creationId xmlns:p14="http://schemas.microsoft.com/office/powerpoint/2010/main" val="3849739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剛剛看到的 </a:t>
            </a:r>
            <a:r>
              <a:rPr lang="en-US" altLang="zh-TW" dirty="0"/>
              <a:t>host1</a:t>
            </a:r>
            <a:r>
              <a:rPr lang="zh-TW" altLang="en-US" dirty="0"/>
              <a:t>到 </a:t>
            </a:r>
            <a:r>
              <a:rPr lang="en-US" altLang="zh-TW" dirty="0"/>
              <a:t>host4</a:t>
            </a:r>
            <a:r>
              <a:rPr lang="zh-TW" altLang="en-US" dirty="0"/>
              <a:t>作業系統都是使用 </a:t>
            </a:r>
            <a:r>
              <a:rPr lang="en-US" altLang="zh-TW" dirty="0" err="1"/>
              <a:t>Lubuntu</a:t>
            </a:r>
            <a:r>
              <a:rPr lang="zh-TW" altLang="en-US" dirty="0"/>
              <a:t>。</a:t>
            </a:r>
            <a:endParaRPr lang="en-US" altLang="zh-TW" dirty="0"/>
          </a:p>
          <a:p>
            <a:r>
              <a:rPr lang="zh-TW" altLang="en-US" dirty="0"/>
              <a:t>然後有配額外的 </a:t>
            </a:r>
            <a:r>
              <a:rPr lang="en-US" altLang="zh-TW" dirty="0"/>
              <a:t>network interface card </a:t>
            </a:r>
            <a:r>
              <a:rPr lang="zh-TW" altLang="en-US" dirty="0"/>
              <a:t>可以同時存取 </a:t>
            </a:r>
            <a:r>
              <a:rPr lang="en-US" altLang="zh-TW" dirty="0"/>
              <a:t>management </a:t>
            </a:r>
            <a:r>
              <a:rPr lang="zh-TW" altLang="en-US" dirty="0"/>
              <a:t>和 </a:t>
            </a:r>
            <a:r>
              <a:rPr lang="en-US" altLang="zh-TW" dirty="0"/>
              <a:t>user</a:t>
            </a:r>
            <a:r>
              <a:rPr lang="zh-TW" altLang="en-US" dirty="0"/>
              <a:t> 的 </a:t>
            </a:r>
            <a:r>
              <a:rPr lang="en-US" altLang="zh-TW" dirty="0"/>
              <a:t>VLANs</a:t>
            </a:r>
            <a:r>
              <a:rPr lang="zh-TW" altLang="en-US" dirty="0"/>
              <a:t>。</a:t>
            </a:r>
            <a:endParaRPr lang="en-US" altLang="zh-TW" dirty="0"/>
          </a:p>
          <a:p>
            <a:endParaRPr lang="en-US" altLang="zh-TW" dirty="0"/>
          </a:p>
          <a:p>
            <a:r>
              <a:rPr lang="zh-TW" altLang="en-US" dirty="0"/>
              <a:t>然後每個 </a:t>
            </a:r>
            <a:r>
              <a:rPr lang="en-US" altLang="zh-TW" dirty="0"/>
              <a:t>host</a:t>
            </a:r>
            <a:r>
              <a:rPr lang="zh-TW" altLang="en-US" dirty="0"/>
              <a:t> 上都有安裝 </a:t>
            </a:r>
            <a:r>
              <a:rPr lang="en-US" altLang="zh-TW" dirty="0" err="1"/>
              <a:t>Iperf</a:t>
            </a:r>
            <a:r>
              <a:rPr lang="en-US" altLang="zh-TW" dirty="0"/>
              <a:t> </a:t>
            </a:r>
            <a:r>
              <a:rPr lang="zh-TW" altLang="en-US" dirty="0"/>
              <a:t>這個工具去產生 </a:t>
            </a:r>
            <a:r>
              <a:rPr lang="en-US" altLang="zh-TW" dirty="0"/>
              <a:t>UDP</a:t>
            </a:r>
            <a:r>
              <a:rPr lang="zh-TW" altLang="en-US" dirty="0"/>
              <a:t> </a:t>
            </a:r>
            <a:r>
              <a:rPr lang="en-US" altLang="zh-TW" dirty="0"/>
              <a:t>traffic </a:t>
            </a:r>
            <a:r>
              <a:rPr lang="zh-TW" altLang="en-US" dirty="0"/>
              <a:t>並且分析 </a:t>
            </a:r>
            <a:r>
              <a:rPr lang="en-US" altLang="zh-TW" dirty="0"/>
              <a:t>traffic</a:t>
            </a:r>
            <a:r>
              <a:rPr lang="zh-TW" altLang="en-US" dirty="0"/>
              <a:t>。</a:t>
            </a:r>
            <a:endParaRPr lang="en-US" altLang="zh-TW"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2017/3/29</a:t>
            </a:fld>
            <a:endParaRPr lang="en-US" altLang="zh-TW"/>
          </a:p>
        </p:txBody>
      </p:sp>
      <p:sp>
        <p:nvSpPr>
          <p:cNvPr id="5" name="頁尾版面配置區 4"/>
          <p:cNvSpPr>
            <a:spLocks noGrp="1"/>
          </p:cNvSpPr>
          <p:nvPr>
            <p:ph type="ftr" sz="quarter" idx="11"/>
          </p:nvPr>
        </p:nvSpPr>
        <p:spPr/>
        <p:txBody>
          <a:bodyPr/>
          <a:lstStyle/>
          <a:p>
            <a:pPr>
              <a:defRPr/>
            </a:pPr>
            <a:r>
              <a:rPr lang="en-US" altLang="zh-TW"/>
              <a:t>CSIE CIAL Lab</a:t>
            </a:r>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9</a:t>
            </a:fld>
            <a:endParaRPr lang="en-US" altLang="zh-TW"/>
          </a:p>
        </p:txBody>
      </p:sp>
    </p:spTree>
    <p:extLst>
      <p:ext uri="{BB962C8B-B14F-4D97-AF65-F5344CB8AC3E}">
        <p14:creationId xmlns:p14="http://schemas.microsoft.com/office/powerpoint/2010/main" val="2844187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defRPr/>
            </a:pPr>
            <a:endParaRPr kumimoji="0" lang="zh-TW" altLang="zh-TW" sz="2400">
              <a:latin typeface="Times New Roman" pitchFamily="18" charset="0"/>
              <a:ea typeface="新細明體" pitchFamily="18" charset="-12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defRPr/>
            </a:pPr>
            <a:endParaRPr kumimoji="0" lang="zh-TW" altLang="zh-TW" sz="2400">
              <a:latin typeface="Times New Roman" pitchFamily="18" charset="0"/>
              <a:ea typeface="新細明體" pitchFamily="18" charset="-12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defRPr/>
            </a:pPr>
            <a:endParaRPr kumimoji="0" lang="zh-TW" altLang="zh-TW">
              <a:ea typeface="新細明體" pitchFamily="18" charset="-120"/>
            </a:endParaRPr>
          </a:p>
        </p:txBody>
      </p:sp>
      <p:sp>
        <p:nvSpPr>
          <p:cNvPr id="100357"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zh-TW" altLang="en-US"/>
              <a:t>按一下以編輯母片標題樣式</a:t>
            </a:r>
          </a:p>
        </p:txBody>
      </p:sp>
      <p:sp>
        <p:nvSpPr>
          <p:cNvPr id="100358"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zh-TW" altLang="en-US"/>
              <a:t>按一下以編輯母片副標題樣式</a:t>
            </a:r>
          </a:p>
        </p:txBody>
      </p:sp>
      <p:sp>
        <p:nvSpPr>
          <p:cNvPr id="7" name="Rectangle 7"/>
          <p:cNvSpPr>
            <a:spLocks noGrp="1" noChangeArrowheads="1"/>
          </p:cNvSpPr>
          <p:nvPr>
            <p:ph type="dt" sz="half" idx="10"/>
          </p:nvPr>
        </p:nvSpPr>
        <p:spPr/>
        <p:txBody>
          <a:bodyPr/>
          <a:lstStyle>
            <a:lvl1pPr>
              <a:defRPr/>
            </a:lvl1pPr>
          </a:lstStyle>
          <a:p>
            <a:pPr>
              <a:defRPr/>
            </a:pPr>
            <a:fld id="{60555732-0661-4510-8994-21747E367F95}" type="datetime1">
              <a:rPr lang="zh-TW" altLang="en-US"/>
              <a:pPr>
                <a:defRPr/>
              </a:pPr>
              <a:t>2017/3/29</a:t>
            </a:fld>
            <a:endParaRPr lang="en-US" altLang="zh-TW"/>
          </a:p>
        </p:txBody>
      </p:sp>
      <p:sp>
        <p:nvSpPr>
          <p:cNvPr id="8" name="Rectangle 8"/>
          <p:cNvSpPr>
            <a:spLocks noGrp="1" noChangeArrowheads="1"/>
          </p:cNvSpPr>
          <p:nvPr>
            <p:ph type="ftr" sz="quarter" idx="11"/>
          </p:nvPr>
        </p:nvSpPr>
        <p:spPr>
          <a:xfrm>
            <a:off x="2843213" y="6308725"/>
            <a:ext cx="4033837" cy="457200"/>
          </a:xfrm>
        </p:spPr>
        <p:txBody>
          <a:bodyPr/>
          <a:lstStyle>
            <a:lvl1pPr>
              <a:defRPr/>
            </a:lvl1pPr>
          </a:lstStyle>
          <a:p>
            <a:pPr>
              <a:defRPr/>
            </a:pPr>
            <a:r>
              <a:rPr lang="en-US" altLang="zh-TW"/>
              <a:t>National Cheng Kung University CSIE Computer &amp; Internet Architecture Lab </a:t>
            </a:r>
          </a:p>
        </p:txBody>
      </p:sp>
      <p:sp>
        <p:nvSpPr>
          <p:cNvPr id="9" name="Rectangle 9"/>
          <p:cNvSpPr>
            <a:spLocks noGrp="1" noChangeArrowheads="1"/>
          </p:cNvSpPr>
          <p:nvPr>
            <p:ph type="sldNum" sz="quarter" idx="12"/>
          </p:nvPr>
        </p:nvSpPr>
        <p:spPr/>
        <p:txBody>
          <a:bodyPr/>
          <a:lstStyle>
            <a:lvl1pPr>
              <a:defRPr/>
            </a:lvl1pPr>
          </a:lstStyle>
          <a:p>
            <a:pPr>
              <a:defRPr/>
            </a:pPr>
            <a:fld id="{C4D525C8-037D-4D9C-A89D-84B4CBED0478}" type="slidenum">
              <a:rPr lang="en-US" altLang="zh-TW"/>
              <a:pPr>
                <a:defRPr/>
              </a:pPr>
              <a:t>‹#›</a:t>
            </a:fld>
            <a:endParaRPr lang="en-US" altLang="zh-TW"/>
          </a:p>
        </p:txBody>
      </p:sp>
    </p:spTree>
    <p:extLst>
      <p:ext uri="{BB962C8B-B14F-4D97-AF65-F5344CB8AC3E}">
        <p14:creationId xmlns:p14="http://schemas.microsoft.com/office/powerpoint/2010/main" val="197407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46080299-9B71-4CE5-8AF3-49E78D1409C8}" type="datetime1">
              <a:rPr lang="zh-TW" altLang="en-US"/>
              <a:pPr>
                <a:defRPr/>
              </a:pPr>
              <a:t>2017/3/29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CDD35581-8FB1-4BA3-A1BD-7283ADB7F164}" type="slidenum">
              <a:rPr lang="en-US" altLang="zh-TW"/>
              <a:pPr>
                <a:defRPr/>
              </a:pPr>
              <a:t>‹#›</a:t>
            </a:fld>
            <a:endParaRPr lang="en-US" altLang="zh-TW"/>
          </a:p>
        </p:txBody>
      </p:sp>
    </p:spTree>
    <p:extLst>
      <p:ext uri="{BB962C8B-B14F-4D97-AF65-F5344CB8AC3E}">
        <p14:creationId xmlns:p14="http://schemas.microsoft.com/office/powerpoint/2010/main" val="461516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34150" y="549275"/>
            <a:ext cx="1924050" cy="53943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762000" y="549275"/>
            <a:ext cx="5619750" cy="53943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2AF09290-2659-4358-AE6E-0D2AB2AB43AE}" type="datetime1">
              <a:rPr lang="zh-TW" altLang="en-US"/>
              <a:pPr>
                <a:defRPr/>
              </a:pPr>
              <a:t>2017/3/29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B4378D4B-52B5-445E-B845-CE63557AFEDD}" type="slidenum">
              <a:rPr lang="en-US" altLang="zh-TW"/>
              <a:pPr>
                <a:defRPr/>
              </a:pPr>
              <a:t>‹#›</a:t>
            </a:fld>
            <a:endParaRPr lang="en-US" altLang="zh-TW"/>
          </a:p>
        </p:txBody>
      </p:sp>
    </p:spTree>
    <p:extLst>
      <p:ext uri="{BB962C8B-B14F-4D97-AF65-F5344CB8AC3E}">
        <p14:creationId xmlns:p14="http://schemas.microsoft.com/office/powerpoint/2010/main" val="2479681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5"/>
            <a:ext cx="7696200" cy="592138"/>
          </a:xfrm>
        </p:spPr>
        <p:txBody>
          <a:bodyPr/>
          <a:lstStyle/>
          <a:p>
            <a:r>
              <a:rPr lang="zh-TW" altLang="en-US"/>
              <a:t>按一下以編輯母片標題樣式</a:t>
            </a:r>
          </a:p>
        </p:txBody>
      </p:sp>
      <p:sp>
        <p:nvSpPr>
          <p:cNvPr id="3" name="文字版面配置區 2"/>
          <p:cNvSpPr>
            <a:spLocks noGrp="1"/>
          </p:cNvSpPr>
          <p:nvPr>
            <p:ph type="body" sz="half" idx="1"/>
          </p:nvPr>
        </p:nvSpPr>
        <p:spPr>
          <a:xfrm>
            <a:off x="762000" y="1412875"/>
            <a:ext cx="37719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86300" y="1412875"/>
            <a:ext cx="37719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fld id="{B53D082F-EB1F-4CA9-A2BB-73C8CA86B6DC}" type="datetime1">
              <a:rPr lang="zh-TW" altLang="en-US"/>
              <a:pPr>
                <a:defRPr/>
              </a:pPr>
              <a:t>2017/3/29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7" name="Rectangle 6"/>
          <p:cNvSpPr>
            <a:spLocks noGrp="1" noChangeArrowheads="1"/>
          </p:cNvSpPr>
          <p:nvPr>
            <p:ph type="sldNum" sz="quarter" idx="12"/>
          </p:nvPr>
        </p:nvSpPr>
        <p:spPr>
          <a:ln/>
        </p:spPr>
        <p:txBody>
          <a:bodyPr/>
          <a:lstStyle>
            <a:lvl1pPr>
              <a:defRPr/>
            </a:lvl1pPr>
          </a:lstStyle>
          <a:p>
            <a:pPr>
              <a:defRPr/>
            </a:pPr>
            <a:fld id="{3FE7B881-FCCB-4025-94C8-DA2AFB2801F9}" type="slidenum">
              <a:rPr lang="en-US" altLang="zh-TW"/>
              <a:pPr>
                <a:defRPr/>
              </a:pPr>
              <a:t>‹#›</a:t>
            </a:fld>
            <a:endParaRPr lang="en-US" altLang="zh-TW"/>
          </a:p>
        </p:txBody>
      </p:sp>
    </p:spTree>
    <p:extLst>
      <p:ext uri="{BB962C8B-B14F-4D97-AF65-F5344CB8AC3E}">
        <p14:creationId xmlns:p14="http://schemas.microsoft.com/office/powerpoint/2010/main" val="887309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5"/>
            <a:ext cx="7696200" cy="592138"/>
          </a:xfrm>
        </p:spPr>
        <p:txBody>
          <a:bodyPr/>
          <a:lstStyle/>
          <a:p>
            <a:r>
              <a:rPr lang="zh-TW" altLang="en-US"/>
              <a:t>按一下以編輯母片標題樣式</a:t>
            </a:r>
          </a:p>
        </p:txBody>
      </p:sp>
      <p:sp>
        <p:nvSpPr>
          <p:cNvPr id="3" name="表格版面配置區 2"/>
          <p:cNvSpPr>
            <a:spLocks noGrp="1"/>
          </p:cNvSpPr>
          <p:nvPr>
            <p:ph type="tbl" idx="1"/>
          </p:nvPr>
        </p:nvSpPr>
        <p:spPr>
          <a:xfrm>
            <a:off x="762000" y="1412875"/>
            <a:ext cx="7696200" cy="4530725"/>
          </a:xfrm>
        </p:spPr>
        <p:txBody>
          <a:bodyPr/>
          <a:lstStyle/>
          <a:p>
            <a:pPr lvl="0"/>
            <a:endParaRPr lang="zh-TW" altLang="en-US" noProof="0"/>
          </a:p>
        </p:txBody>
      </p:sp>
      <p:sp>
        <p:nvSpPr>
          <p:cNvPr id="4" name="Rectangle 4"/>
          <p:cNvSpPr>
            <a:spLocks noGrp="1" noChangeArrowheads="1"/>
          </p:cNvSpPr>
          <p:nvPr>
            <p:ph type="dt" sz="half" idx="10"/>
          </p:nvPr>
        </p:nvSpPr>
        <p:spPr>
          <a:ln/>
        </p:spPr>
        <p:txBody>
          <a:bodyPr/>
          <a:lstStyle>
            <a:lvl1pPr>
              <a:defRPr/>
            </a:lvl1pPr>
          </a:lstStyle>
          <a:p>
            <a:pPr>
              <a:defRPr/>
            </a:pPr>
            <a:fld id="{43662556-DD1A-4320-A61A-1EEC9D929459}" type="datetime1">
              <a:rPr lang="zh-TW" altLang="en-US"/>
              <a:pPr>
                <a:defRPr/>
              </a:pPr>
              <a:t>2017/3/29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89EE0783-66AB-4E9E-B57F-90858DA08AE8}" type="slidenum">
              <a:rPr lang="en-US" altLang="zh-TW"/>
              <a:pPr>
                <a:defRPr/>
              </a:pPr>
              <a:t>‹#›</a:t>
            </a:fld>
            <a:endParaRPr lang="en-US" altLang="zh-TW"/>
          </a:p>
        </p:txBody>
      </p:sp>
    </p:spTree>
    <p:extLst>
      <p:ext uri="{BB962C8B-B14F-4D97-AF65-F5344CB8AC3E}">
        <p14:creationId xmlns:p14="http://schemas.microsoft.com/office/powerpoint/2010/main" val="16473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945B5826-75D5-42B3-A5C4-B229DF8C6A71}" type="datetime1">
              <a:rPr lang="zh-TW" altLang="en-US"/>
              <a:pPr>
                <a:defRPr/>
              </a:pPr>
              <a:t>2017/3/29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716951E2-EEAA-4669-B8F0-B40FD5B3C243}" type="slidenum">
              <a:rPr lang="en-US" altLang="zh-TW"/>
              <a:pPr>
                <a:defRPr/>
              </a:pPr>
              <a:t>‹#›</a:t>
            </a:fld>
            <a:endParaRPr lang="en-US" altLang="zh-TW"/>
          </a:p>
        </p:txBody>
      </p:sp>
    </p:spTree>
    <p:extLst>
      <p:ext uri="{BB962C8B-B14F-4D97-AF65-F5344CB8AC3E}">
        <p14:creationId xmlns:p14="http://schemas.microsoft.com/office/powerpoint/2010/main" val="215020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6D3840D1-7F77-4D1A-BD2B-AA0AFA56A26A}" type="datetime1">
              <a:rPr lang="zh-TW" altLang="en-US"/>
              <a:pPr>
                <a:defRPr/>
              </a:pPr>
              <a:t>2017/3/29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8CF754AE-326A-49DC-BA3C-648274DC3B11}" type="slidenum">
              <a:rPr lang="en-US" altLang="zh-TW"/>
              <a:pPr>
                <a:defRPr/>
              </a:pPr>
              <a:t>‹#›</a:t>
            </a:fld>
            <a:endParaRPr lang="en-US" altLang="zh-TW"/>
          </a:p>
        </p:txBody>
      </p:sp>
    </p:spTree>
    <p:extLst>
      <p:ext uri="{BB962C8B-B14F-4D97-AF65-F5344CB8AC3E}">
        <p14:creationId xmlns:p14="http://schemas.microsoft.com/office/powerpoint/2010/main" val="124117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762000" y="1412875"/>
            <a:ext cx="37719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86300" y="1412875"/>
            <a:ext cx="37719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fld id="{3A8D7D96-79B4-4AC6-A23F-82AC22FB9E37}" type="datetime1">
              <a:rPr lang="zh-TW" altLang="en-US"/>
              <a:pPr>
                <a:defRPr/>
              </a:pPr>
              <a:t>2017/3/29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7" name="Rectangle 6"/>
          <p:cNvSpPr>
            <a:spLocks noGrp="1" noChangeArrowheads="1"/>
          </p:cNvSpPr>
          <p:nvPr>
            <p:ph type="sldNum" sz="quarter" idx="12"/>
          </p:nvPr>
        </p:nvSpPr>
        <p:spPr>
          <a:ln/>
        </p:spPr>
        <p:txBody>
          <a:bodyPr/>
          <a:lstStyle>
            <a:lvl1pPr>
              <a:defRPr/>
            </a:lvl1pPr>
          </a:lstStyle>
          <a:p>
            <a:pPr>
              <a:defRPr/>
            </a:pPr>
            <a:fld id="{D86F1F05-B80C-4342-AEC2-30DC8D76B3D4}" type="slidenum">
              <a:rPr lang="en-US" altLang="zh-TW"/>
              <a:pPr>
                <a:defRPr/>
              </a:pPr>
              <a:t>‹#›</a:t>
            </a:fld>
            <a:endParaRPr lang="en-US" altLang="zh-TW"/>
          </a:p>
        </p:txBody>
      </p:sp>
    </p:spTree>
    <p:extLst>
      <p:ext uri="{BB962C8B-B14F-4D97-AF65-F5344CB8AC3E}">
        <p14:creationId xmlns:p14="http://schemas.microsoft.com/office/powerpoint/2010/main" val="169736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fld id="{B2C8D481-9A74-41A8-A3DD-B725FABA0BFD}" type="datetime1">
              <a:rPr lang="zh-TW" altLang="en-US"/>
              <a:pPr>
                <a:defRPr/>
              </a:pPr>
              <a:t>2017/3/29</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9" name="Rectangle 6"/>
          <p:cNvSpPr>
            <a:spLocks noGrp="1" noChangeArrowheads="1"/>
          </p:cNvSpPr>
          <p:nvPr>
            <p:ph type="sldNum" sz="quarter" idx="12"/>
          </p:nvPr>
        </p:nvSpPr>
        <p:spPr>
          <a:ln/>
        </p:spPr>
        <p:txBody>
          <a:bodyPr/>
          <a:lstStyle>
            <a:lvl1pPr>
              <a:defRPr/>
            </a:lvl1pPr>
          </a:lstStyle>
          <a:p>
            <a:pPr>
              <a:defRPr/>
            </a:pPr>
            <a:fld id="{5D8368F9-24E6-4439-86FC-553CFE5611B9}" type="slidenum">
              <a:rPr lang="en-US" altLang="zh-TW"/>
              <a:pPr>
                <a:defRPr/>
              </a:pPr>
              <a:t>‹#›</a:t>
            </a:fld>
            <a:endParaRPr lang="en-US" altLang="zh-TW"/>
          </a:p>
        </p:txBody>
      </p:sp>
    </p:spTree>
    <p:extLst>
      <p:ext uri="{BB962C8B-B14F-4D97-AF65-F5344CB8AC3E}">
        <p14:creationId xmlns:p14="http://schemas.microsoft.com/office/powerpoint/2010/main" val="307046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C93432D8-DDB8-4D0D-A821-5B579638449B}" type="datetime1">
              <a:rPr lang="zh-TW" altLang="en-US"/>
              <a:pPr>
                <a:defRPr/>
              </a:pPr>
              <a:t>2017/3/29</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5" name="Rectangle 6"/>
          <p:cNvSpPr>
            <a:spLocks noGrp="1" noChangeArrowheads="1"/>
          </p:cNvSpPr>
          <p:nvPr>
            <p:ph type="sldNum" sz="quarter" idx="12"/>
          </p:nvPr>
        </p:nvSpPr>
        <p:spPr>
          <a:ln/>
        </p:spPr>
        <p:txBody>
          <a:bodyPr/>
          <a:lstStyle>
            <a:lvl1pPr>
              <a:defRPr/>
            </a:lvl1pPr>
          </a:lstStyle>
          <a:p>
            <a:pPr>
              <a:defRPr/>
            </a:pPr>
            <a:fld id="{CC3723CC-A3E8-494E-B22F-9BADF4484A4A}" type="slidenum">
              <a:rPr lang="en-US" altLang="zh-TW"/>
              <a:pPr>
                <a:defRPr/>
              </a:pPr>
              <a:t>‹#›</a:t>
            </a:fld>
            <a:endParaRPr lang="en-US" altLang="zh-TW"/>
          </a:p>
        </p:txBody>
      </p:sp>
    </p:spTree>
    <p:extLst>
      <p:ext uri="{BB962C8B-B14F-4D97-AF65-F5344CB8AC3E}">
        <p14:creationId xmlns:p14="http://schemas.microsoft.com/office/powerpoint/2010/main" val="319749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C528D2E-D3A3-40BD-85D2-775B7A5B698A}" type="datetime1">
              <a:rPr lang="zh-TW" altLang="en-US"/>
              <a:pPr>
                <a:defRPr/>
              </a:pPr>
              <a:t>2017/3/29</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4" name="Rectangle 6"/>
          <p:cNvSpPr>
            <a:spLocks noGrp="1" noChangeArrowheads="1"/>
          </p:cNvSpPr>
          <p:nvPr>
            <p:ph type="sldNum" sz="quarter" idx="12"/>
          </p:nvPr>
        </p:nvSpPr>
        <p:spPr>
          <a:ln/>
        </p:spPr>
        <p:txBody>
          <a:bodyPr/>
          <a:lstStyle>
            <a:lvl1pPr>
              <a:defRPr/>
            </a:lvl1pPr>
          </a:lstStyle>
          <a:p>
            <a:pPr>
              <a:defRPr/>
            </a:pPr>
            <a:fld id="{1CCA9615-97A3-4B50-80FA-CDDFC7E0164E}" type="slidenum">
              <a:rPr lang="en-US" altLang="zh-TW"/>
              <a:pPr>
                <a:defRPr/>
              </a:pPr>
              <a:t>‹#›</a:t>
            </a:fld>
            <a:endParaRPr lang="en-US" altLang="zh-TW"/>
          </a:p>
        </p:txBody>
      </p:sp>
    </p:spTree>
    <p:extLst>
      <p:ext uri="{BB962C8B-B14F-4D97-AF65-F5344CB8AC3E}">
        <p14:creationId xmlns:p14="http://schemas.microsoft.com/office/powerpoint/2010/main" val="3605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A9F84AE2-8279-4719-AA7D-0CCC31134587}" type="datetime1">
              <a:rPr lang="zh-TW" altLang="en-US"/>
              <a:pPr>
                <a:defRPr/>
              </a:pPr>
              <a:t>2017/3/29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7" name="Rectangle 6"/>
          <p:cNvSpPr>
            <a:spLocks noGrp="1" noChangeArrowheads="1"/>
          </p:cNvSpPr>
          <p:nvPr>
            <p:ph type="sldNum" sz="quarter" idx="12"/>
          </p:nvPr>
        </p:nvSpPr>
        <p:spPr>
          <a:ln/>
        </p:spPr>
        <p:txBody>
          <a:bodyPr/>
          <a:lstStyle>
            <a:lvl1pPr>
              <a:defRPr/>
            </a:lvl1pPr>
          </a:lstStyle>
          <a:p>
            <a:pPr>
              <a:defRPr/>
            </a:pPr>
            <a:fld id="{9268E641-5E6C-4237-BE88-7A5ACB6ACF21}" type="slidenum">
              <a:rPr lang="en-US" altLang="zh-TW"/>
              <a:pPr>
                <a:defRPr/>
              </a:pPr>
              <a:t>‹#›</a:t>
            </a:fld>
            <a:endParaRPr lang="en-US" altLang="zh-TW"/>
          </a:p>
        </p:txBody>
      </p:sp>
    </p:spTree>
    <p:extLst>
      <p:ext uri="{BB962C8B-B14F-4D97-AF65-F5344CB8AC3E}">
        <p14:creationId xmlns:p14="http://schemas.microsoft.com/office/powerpoint/2010/main" val="1388221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DE7A583F-7C87-430E-BA42-51959189E1EB}" type="datetime1">
              <a:rPr lang="zh-TW" altLang="en-US"/>
              <a:pPr>
                <a:defRPr/>
              </a:pPr>
              <a:t>2017/3/29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7" name="Rectangle 6"/>
          <p:cNvSpPr>
            <a:spLocks noGrp="1" noChangeArrowheads="1"/>
          </p:cNvSpPr>
          <p:nvPr>
            <p:ph type="sldNum" sz="quarter" idx="12"/>
          </p:nvPr>
        </p:nvSpPr>
        <p:spPr>
          <a:ln/>
        </p:spPr>
        <p:txBody>
          <a:bodyPr/>
          <a:lstStyle>
            <a:lvl1pPr>
              <a:defRPr/>
            </a:lvl1pPr>
          </a:lstStyle>
          <a:p>
            <a:pPr>
              <a:defRPr/>
            </a:pPr>
            <a:fld id="{5D2EF0DD-2EB3-4841-BC04-5E0E052FC0DC}" type="slidenum">
              <a:rPr lang="en-US" altLang="zh-TW"/>
              <a:pPr>
                <a:defRPr/>
              </a:pPr>
              <a:t>‹#›</a:t>
            </a:fld>
            <a:endParaRPr lang="en-US" altLang="zh-TW"/>
          </a:p>
        </p:txBody>
      </p:sp>
    </p:spTree>
    <p:extLst>
      <p:ext uri="{BB962C8B-B14F-4D97-AF65-F5344CB8AC3E}">
        <p14:creationId xmlns:p14="http://schemas.microsoft.com/office/powerpoint/2010/main" val="1182859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49275"/>
            <a:ext cx="76962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762000" y="1412875"/>
            <a:ext cx="76962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99332" name="Rectangle 4"/>
          <p:cNvSpPr>
            <a:spLocks noGrp="1" noChangeArrowheads="1"/>
          </p:cNvSpPr>
          <p:nvPr>
            <p:ph type="dt" sz="half" idx="2"/>
          </p:nvPr>
        </p:nvSpPr>
        <p:spPr bwMode="auto">
          <a:xfrm>
            <a:off x="762000" y="630872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Arial" charset="0"/>
                <a:ea typeface="新細明體" pitchFamily="18" charset="-120"/>
              </a:defRPr>
            </a:lvl1pPr>
          </a:lstStyle>
          <a:p>
            <a:pPr>
              <a:defRPr/>
            </a:pPr>
            <a:fld id="{C5623A5B-BE50-49C9-96A3-44CA19F684C2}" type="datetime1">
              <a:rPr lang="zh-TW" altLang="en-US"/>
              <a:pPr>
                <a:defRPr/>
              </a:pPr>
              <a:t>2017/3/29</a:t>
            </a:fld>
            <a:endParaRPr lang="en-US" altLang="zh-TW"/>
          </a:p>
        </p:txBody>
      </p:sp>
      <p:sp>
        <p:nvSpPr>
          <p:cNvPr id="99333" name="Rectangle 5"/>
          <p:cNvSpPr>
            <a:spLocks noGrp="1" noChangeArrowheads="1"/>
          </p:cNvSpPr>
          <p:nvPr>
            <p:ph type="ftr" sz="quarter" idx="3"/>
          </p:nvPr>
        </p:nvSpPr>
        <p:spPr bwMode="auto">
          <a:xfrm>
            <a:off x="2843213" y="6284913"/>
            <a:ext cx="39608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Arial" charset="0"/>
                <a:ea typeface="新細明體" pitchFamily="18" charset="-120"/>
              </a:defRPr>
            </a:lvl1pPr>
          </a:lstStyle>
          <a:p>
            <a:pPr>
              <a:defRPr/>
            </a:pPr>
            <a:r>
              <a:rPr lang="en-US" altLang="zh-TW"/>
              <a:t>National Cheng Kung University CSIE Computer &amp; Internet Architecture Lab </a:t>
            </a:r>
          </a:p>
        </p:txBody>
      </p:sp>
      <p:sp>
        <p:nvSpPr>
          <p:cNvPr id="99334" name="Rectangle 6"/>
          <p:cNvSpPr>
            <a:spLocks noGrp="1" noChangeArrowheads="1"/>
          </p:cNvSpPr>
          <p:nvPr>
            <p:ph type="sldNum" sz="quarter" idx="4"/>
          </p:nvPr>
        </p:nvSpPr>
        <p:spPr bwMode="auto">
          <a:xfrm>
            <a:off x="6858000" y="6308725"/>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Arial" charset="0"/>
                <a:ea typeface="新細明體" pitchFamily="18" charset="-120"/>
              </a:defRPr>
            </a:lvl1pPr>
          </a:lstStyle>
          <a:p>
            <a:pPr>
              <a:defRPr/>
            </a:pPr>
            <a:fld id="{22008DEC-E19B-4006-9D6C-42694AEFA0F0}" type="slidenum">
              <a:rPr lang="en-US" altLang="zh-TW"/>
              <a:pPr>
                <a:defRPr/>
              </a:pPr>
              <a:t>‹#›</a:t>
            </a:fld>
            <a:endParaRPr lang="en-US" altLang="zh-TW"/>
          </a:p>
        </p:txBody>
      </p:sp>
      <p:grpSp>
        <p:nvGrpSpPr>
          <p:cNvPr id="1031" name="Group 10"/>
          <p:cNvGrpSpPr>
            <a:grpSpLocks/>
          </p:cNvGrpSpPr>
          <p:nvPr/>
        </p:nvGrpSpPr>
        <p:grpSpPr bwMode="auto">
          <a:xfrm>
            <a:off x="168275" y="212725"/>
            <a:ext cx="8823325" cy="6096000"/>
            <a:chOff x="106" y="28"/>
            <a:chExt cx="5558" cy="3840"/>
          </a:xfrm>
        </p:grpSpPr>
        <p:sp>
          <p:nvSpPr>
            <p:cNvPr id="99336" name="AutoShape 8"/>
            <p:cNvSpPr>
              <a:spLocks noChangeArrowheads="1"/>
            </p:cNvSpPr>
            <p:nvPr/>
          </p:nvSpPr>
          <p:spPr bwMode="auto">
            <a:xfrm>
              <a:off x="106" y="28"/>
              <a:ext cx="5558" cy="3840"/>
            </a:xfrm>
            <a:prstGeom prst="roundRect">
              <a:avLst>
                <a:gd name="adj" fmla="val 11046"/>
              </a:avLst>
            </a:prstGeom>
            <a:noFill/>
            <a:ln w="28575">
              <a:solidFill>
                <a:schemeClr val="folHlink"/>
              </a:solidFill>
              <a:round/>
              <a:headEnd/>
              <a:tailEnd/>
            </a:ln>
            <a:effectLst/>
          </p:spPr>
          <p:txBody>
            <a:bodyPr wrap="none" anchor="ctr"/>
            <a:lstStyle/>
            <a:p>
              <a:pPr algn="ctr">
                <a:defRPr/>
              </a:pPr>
              <a:endParaRPr kumimoji="0" lang="zh-TW" altLang="zh-TW" sz="2400">
                <a:latin typeface="Times New Roman" pitchFamily="18" charset="0"/>
                <a:ea typeface="新細明體" pitchFamily="18" charset="-120"/>
              </a:endParaRPr>
            </a:p>
          </p:txBody>
        </p:sp>
        <p:sp>
          <p:nvSpPr>
            <p:cNvPr id="99337" name="Line 9"/>
            <p:cNvSpPr>
              <a:spLocks noChangeShapeType="1"/>
            </p:cNvSpPr>
            <p:nvPr/>
          </p:nvSpPr>
          <p:spPr bwMode="auto">
            <a:xfrm>
              <a:off x="480" y="709"/>
              <a:ext cx="4848" cy="0"/>
            </a:xfrm>
            <a:prstGeom prst="line">
              <a:avLst/>
            </a:prstGeom>
            <a:noFill/>
            <a:ln w="38100">
              <a:solidFill>
                <a:schemeClr val="folHlink"/>
              </a:solidFill>
              <a:round/>
              <a:headEnd/>
              <a:tailEnd/>
            </a:ln>
            <a:effectLst/>
          </p:spPr>
          <p:txBody>
            <a:bodyPr/>
            <a:lstStyle/>
            <a:p>
              <a:pPr>
                <a:defRPr/>
              </a:pPr>
              <a:endParaRPr lang="zh-TW" altLang="en-US">
                <a:ea typeface="新細明體" pitchFamily="18" charset="-120"/>
              </a:endParaRPr>
            </a:p>
          </p:txBody>
        </p:sp>
      </p:grpSp>
    </p:spTree>
  </p:cSld>
  <p:clrMap bg1="lt1" tx1="dk1" bg2="lt2" tx2="dk2" accent1="accent1" accent2="accent2" accent3="accent3" accent4="accent4" accent5="accent5" accent6="accent6" hlink="hlink" folHlink="folHlink"/>
  <p:sldLayoutIdLst>
    <p:sldLayoutId id="2147484124"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Lst>
  <p:hf hdr="0" dt="0"/>
  <p:txStyles>
    <p:titleStyle>
      <a:lvl1pPr algn="l" rtl="0" eaLnBrk="0" fontAlgn="base" hangingPunct="0">
        <a:spcBef>
          <a:spcPct val="0"/>
        </a:spcBef>
        <a:spcAft>
          <a:spcPct val="0"/>
        </a:spcAft>
        <a:defRPr kumimoji="1" sz="3300">
          <a:solidFill>
            <a:schemeClr val="tx2"/>
          </a:solidFill>
          <a:latin typeface="+mj-lt"/>
          <a:ea typeface="+mj-ea"/>
          <a:cs typeface="+mj-cs"/>
        </a:defRPr>
      </a:lvl1pPr>
      <a:lvl2pPr algn="l" rtl="0" eaLnBrk="0" fontAlgn="base" hangingPunct="0">
        <a:spcBef>
          <a:spcPct val="0"/>
        </a:spcBef>
        <a:spcAft>
          <a:spcPct val="0"/>
        </a:spcAft>
        <a:defRPr kumimoji="1" sz="3300">
          <a:solidFill>
            <a:schemeClr val="tx2"/>
          </a:solidFill>
          <a:latin typeface="Arial Black" pitchFamily="34" charset="0"/>
          <a:ea typeface="新細明體" pitchFamily="18" charset="-120"/>
        </a:defRPr>
      </a:lvl2pPr>
      <a:lvl3pPr algn="l" rtl="0" eaLnBrk="0" fontAlgn="base" hangingPunct="0">
        <a:spcBef>
          <a:spcPct val="0"/>
        </a:spcBef>
        <a:spcAft>
          <a:spcPct val="0"/>
        </a:spcAft>
        <a:defRPr kumimoji="1" sz="3300">
          <a:solidFill>
            <a:schemeClr val="tx2"/>
          </a:solidFill>
          <a:latin typeface="Arial Black" pitchFamily="34" charset="0"/>
          <a:ea typeface="新細明體" pitchFamily="18" charset="-120"/>
        </a:defRPr>
      </a:lvl3pPr>
      <a:lvl4pPr algn="l" rtl="0" eaLnBrk="0" fontAlgn="base" hangingPunct="0">
        <a:spcBef>
          <a:spcPct val="0"/>
        </a:spcBef>
        <a:spcAft>
          <a:spcPct val="0"/>
        </a:spcAft>
        <a:defRPr kumimoji="1" sz="3300">
          <a:solidFill>
            <a:schemeClr val="tx2"/>
          </a:solidFill>
          <a:latin typeface="Arial Black" pitchFamily="34" charset="0"/>
          <a:ea typeface="新細明體" pitchFamily="18" charset="-120"/>
        </a:defRPr>
      </a:lvl4pPr>
      <a:lvl5pPr algn="l" rtl="0" eaLnBrk="0" fontAlgn="base" hangingPunct="0">
        <a:spcBef>
          <a:spcPct val="0"/>
        </a:spcBef>
        <a:spcAft>
          <a:spcPct val="0"/>
        </a:spcAft>
        <a:defRPr kumimoji="1" sz="3300">
          <a:solidFill>
            <a:schemeClr val="tx2"/>
          </a:solidFill>
          <a:latin typeface="Arial Black" pitchFamily="34" charset="0"/>
          <a:ea typeface="新細明體" pitchFamily="18" charset="-120"/>
        </a:defRPr>
      </a:lvl5pPr>
      <a:lvl6pPr marL="457200" algn="l" rtl="0" fontAlgn="base">
        <a:spcBef>
          <a:spcPct val="0"/>
        </a:spcBef>
        <a:spcAft>
          <a:spcPct val="0"/>
        </a:spcAft>
        <a:defRPr kumimoji="1" sz="3300">
          <a:solidFill>
            <a:schemeClr val="tx2"/>
          </a:solidFill>
          <a:latin typeface="Arial Black" pitchFamily="34" charset="0"/>
          <a:ea typeface="新細明體" pitchFamily="18" charset="-120"/>
        </a:defRPr>
      </a:lvl6pPr>
      <a:lvl7pPr marL="914400" algn="l" rtl="0" fontAlgn="base">
        <a:spcBef>
          <a:spcPct val="0"/>
        </a:spcBef>
        <a:spcAft>
          <a:spcPct val="0"/>
        </a:spcAft>
        <a:defRPr kumimoji="1" sz="3300">
          <a:solidFill>
            <a:schemeClr val="tx2"/>
          </a:solidFill>
          <a:latin typeface="Arial Black" pitchFamily="34" charset="0"/>
          <a:ea typeface="新細明體" pitchFamily="18" charset="-120"/>
        </a:defRPr>
      </a:lvl7pPr>
      <a:lvl8pPr marL="1371600" algn="l" rtl="0" fontAlgn="base">
        <a:spcBef>
          <a:spcPct val="0"/>
        </a:spcBef>
        <a:spcAft>
          <a:spcPct val="0"/>
        </a:spcAft>
        <a:defRPr kumimoji="1" sz="3300">
          <a:solidFill>
            <a:schemeClr val="tx2"/>
          </a:solidFill>
          <a:latin typeface="Arial Black" pitchFamily="34" charset="0"/>
          <a:ea typeface="新細明體" pitchFamily="18" charset="-120"/>
        </a:defRPr>
      </a:lvl8pPr>
      <a:lvl9pPr marL="1828800" algn="l" rtl="0" fontAlgn="base">
        <a:spcBef>
          <a:spcPct val="0"/>
        </a:spcBef>
        <a:spcAft>
          <a:spcPct val="0"/>
        </a:spcAft>
        <a:defRPr kumimoji="1" sz="3300">
          <a:solidFill>
            <a:schemeClr val="tx2"/>
          </a:solidFill>
          <a:latin typeface="Arial Black" pitchFamily="34" charset="0"/>
          <a:ea typeface="新細明體" pitchFamily="18" charset="-12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kumimoji="1"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kumimoji="1" sz="26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50000"/>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15000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SzPct val="150000"/>
        <a:buChar char="•"/>
        <a:defRPr kumimoji="1" sz="2000">
          <a:solidFill>
            <a:schemeClr val="tx1"/>
          </a:solidFill>
          <a:latin typeface="+mn-lt"/>
          <a:ea typeface="+mn-ea"/>
        </a:defRPr>
      </a:lvl5pPr>
      <a:lvl6pPr marL="25146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6pPr>
      <a:lvl7pPr marL="29718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7pPr>
      <a:lvl8pPr marL="34290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8pPr>
      <a:lvl9pPr marL="38862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8118" y="1052736"/>
            <a:ext cx="8785225" cy="1944687"/>
          </a:xfrm>
        </p:spPr>
        <p:txBody>
          <a:bodyPr/>
          <a:lstStyle/>
          <a:p>
            <a:r>
              <a:rPr lang="en-US" altLang="zh-TW" sz="2800" b="1" i="0" dirty="0"/>
              <a:t>Dynamic Traffic Diversion in SDN: Testbed vs </a:t>
            </a:r>
            <a:r>
              <a:rPr lang="en-US" altLang="zh-TW" sz="2800" b="1" i="0" dirty="0" err="1"/>
              <a:t>Mininet</a:t>
            </a:r>
            <a:endParaRPr lang="zh-TW" altLang="zh-TW" sz="2800" i="0" dirty="0"/>
          </a:p>
        </p:txBody>
      </p:sp>
      <p:sp>
        <p:nvSpPr>
          <p:cNvPr id="3075" name="Rectangle 3"/>
          <p:cNvSpPr>
            <a:spLocks noGrp="1" noChangeArrowheads="1"/>
          </p:cNvSpPr>
          <p:nvPr>
            <p:ph type="subTitle" idx="1"/>
          </p:nvPr>
        </p:nvSpPr>
        <p:spPr>
          <a:xfrm>
            <a:off x="1403648" y="3429000"/>
            <a:ext cx="6444716" cy="2160588"/>
          </a:xfrm>
        </p:spPr>
        <p:txBody>
          <a:bodyPr/>
          <a:lstStyle/>
          <a:p>
            <a:pPr algn="l"/>
            <a:r>
              <a:rPr lang="en-US" altLang="zh-TW" sz="1800" dirty="0"/>
              <a:t>Author: </a:t>
            </a:r>
            <a:r>
              <a:rPr lang="en-US" altLang="zh-TW" sz="1800" dirty="0"/>
              <a:t>Robert Barrett</a:t>
            </a:r>
            <a:endParaRPr lang="en-US" altLang="zh-TW" sz="1800" dirty="0"/>
          </a:p>
          <a:p>
            <a:pPr algn="l"/>
            <a:r>
              <a:rPr lang="en-US" altLang="zh-TW" sz="1800" dirty="0">
                <a:latin typeface="Times New Roman" panose="02020603050405020304" pitchFamily="18" charset="0"/>
                <a:cs typeface="Times New Roman" panose="02020603050405020304" pitchFamily="18" charset="0"/>
              </a:rPr>
              <a:t>Publisher/Conference: </a:t>
            </a:r>
            <a:r>
              <a:rPr lang="en-US" altLang="zh-TW" sz="1800" dirty="0"/>
              <a:t>2017 International Conference on Computing, Networking and Communications (ICNC)</a:t>
            </a:r>
            <a:endParaRPr lang="en-US" altLang="zh-TW" sz="1800" dirty="0">
              <a:latin typeface="Times New Roman" panose="02020603050405020304" pitchFamily="18" charset="0"/>
              <a:cs typeface="Times New Roman" panose="02020603050405020304" pitchFamily="18" charset="0"/>
            </a:endParaRPr>
          </a:p>
          <a:p>
            <a:pPr algn="l"/>
            <a:r>
              <a:rPr lang="en-US" altLang="zh-TW" sz="1800" dirty="0">
                <a:latin typeface="Times New Roman" panose="02020603050405020304" pitchFamily="18" charset="0"/>
                <a:cs typeface="Times New Roman" panose="02020603050405020304" pitchFamily="18" charset="0"/>
              </a:rPr>
              <a:t>Presenter: </a:t>
            </a:r>
            <a:r>
              <a:rPr lang="en-US" altLang="zh-TW" sz="1800" dirty="0"/>
              <a:t>Cheng-Feng </a:t>
            </a:r>
            <a:r>
              <a:rPr lang="en-US" altLang="zh-TW" sz="1800" dirty="0" err="1"/>
              <a:t>Ke</a:t>
            </a:r>
            <a:endParaRPr lang="en-US" altLang="zh-TW" sz="1800" dirty="0"/>
          </a:p>
          <a:p>
            <a:pPr algn="l"/>
            <a:r>
              <a:rPr lang="en-US" altLang="zh-TW" sz="1800" dirty="0">
                <a:latin typeface="Times New Roman" panose="02020603050405020304" pitchFamily="18" charset="0"/>
                <a:cs typeface="Times New Roman" panose="02020603050405020304" pitchFamily="18" charset="0"/>
              </a:rPr>
              <a:t>Date: 2017/03/29</a:t>
            </a:r>
            <a:endParaRPr kumimoji="0" lang="en-US" altLang="zh-TW" sz="400" dirty="0">
              <a:latin typeface="標楷體" pitchFamily="65" charset="-120"/>
              <a:ea typeface="標楷體" pitchFamily="65" charset="-120"/>
            </a:endParaRPr>
          </a:p>
        </p:txBody>
      </p:sp>
      <p:sp>
        <p:nvSpPr>
          <p:cNvPr id="3077" name="Rectangle 5"/>
          <p:cNvSpPr>
            <a:spLocks noChangeArrowheads="1"/>
          </p:cNvSpPr>
          <p:nvPr/>
        </p:nvSpPr>
        <p:spPr bwMode="auto">
          <a:xfrm>
            <a:off x="1600200" y="6016625"/>
            <a:ext cx="59610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ctr" eaLnBrk="0" hangingPunct="0"/>
            <a:r>
              <a:rPr lang="en-US" altLang="zh-TW" sz="1600" dirty="0"/>
              <a:t>Department of Computer Science and Information Engineering </a:t>
            </a:r>
          </a:p>
          <a:p>
            <a:pPr algn="ctr" eaLnBrk="0" hangingPunct="0"/>
            <a:r>
              <a:rPr lang="en-US" altLang="zh-TW" sz="1600" dirty="0"/>
              <a:t>National Cheng Kung University, Taiwan R.O.C.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10</a:t>
            </a:fld>
            <a:endParaRPr lang="en-US" altLang="zh-TW"/>
          </a:p>
        </p:txBody>
      </p:sp>
      <p:pic>
        <p:nvPicPr>
          <p:cNvPr id="3" name="內容版面配置區 2"/>
          <p:cNvPicPr>
            <a:picLocks noGrp="1" noChangeAspect="1"/>
          </p:cNvPicPr>
          <p:nvPr>
            <p:ph idx="1"/>
          </p:nvPr>
        </p:nvPicPr>
        <p:blipFill>
          <a:blip r:embed="rId3"/>
          <a:stretch>
            <a:fillRect/>
          </a:stretch>
        </p:blipFill>
        <p:spPr>
          <a:xfrm>
            <a:off x="1799692" y="74094"/>
            <a:ext cx="5688632" cy="6783906"/>
          </a:xfrm>
          <a:prstGeom prst="rect">
            <a:avLst/>
          </a:prstGeom>
        </p:spPr>
      </p:pic>
    </p:spTree>
    <p:extLst>
      <p:ext uri="{BB962C8B-B14F-4D97-AF65-F5344CB8AC3E}">
        <p14:creationId xmlns:p14="http://schemas.microsoft.com/office/powerpoint/2010/main" val="143029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5"/>
            <a:ext cx="7696200" cy="592138"/>
          </a:xfrm>
        </p:spPr>
        <p:txBody>
          <a:bodyPr/>
          <a:lstStyle/>
          <a:p>
            <a:r>
              <a:rPr lang="en-US" altLang="zh-TW" sz="2800" b="1" dirty="0"/>
              <a:t>DYNAMIC TRAFFIC DIVERSION APPLICATION</a:t>
            </a:r>
            <a:endParaRPr lang="zh-TW" altLang="en-US" sz="28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11</a:t>
            </a:fld>
            <a:endParaRPr lang="en-US" altLang="zh-TW"/>
          </a:p>
        </p:txBody>
      </p:sp>
      <p:sp>
        <p:nvSpPr>
          <p:cNvPr id="7" name="內容版面配置區 6"/>
          <p:cNvSpPr>
            <a:spLocks noGrp="1"/>
          </p:cNvSpPr>
          <p:nvPr>
            <p:ph idx="1"/>
          </p:nvPr>
        </p:nvSpPr>
        <p:spPr>
          <a:xfrm>
            <a:off x="762000" y="1412875"/>
            <a:ext cx="7696200" cy="4530725"/>
          </a:xfrm>
        </p:spPr>
        <p:txBody>
          <a:bodyPr/>
          <a:lstStyle/>
          <a:p>
            <a:r>
              <a:rPr lang="en-US" altLang="zh-TW" sz="2400" dirty="0"/>
              <a:t>Dynamic Traffic Diversion</a:t>
            </a:r>
          </a:p>
          <a:p>
            <a:endParaRPr lang="en-US" altLang="zh-TW" sz="2400" dirty="0"/>
          </a:p>
          <a:p>
            <a:r>
              <a:rPr lang="en-US" altLang="zh-TW" sz="2400" dirty="0"/>
              <a:t>Figure 4 shows a high level overview of the controller application used to manage traffic in the network.</a:t>
            </a:r>
          </a:p>
          <a:p>
            <a:endParaRPr lang="en-US" altLang="zh-TW" sz="2400" dirty="0"/>
          </a:p>
          <a:p>
            <a:r>
              <a:rPr lang="en-US" altLang="zh-TW" sz="2400" dirty="0"/>
              <a:t> At regular intervals, the application polls the transmitted bytes for that interval of the interface of the switch 1 that connects to switch 3, and turns it into a percentage of the maximum link capacity.</a:t>
            </a:r>
          </a:p>
        </p:txBody>
      </p:sp>
    </p:spTree>
    <p:extLst>
      <p:ext uri="{BB962C8B-B14F-4D97-AF65-F5344CB8AC3E}">
        <p14:creationId xmlns:p14="http://schemas.microsoft.com/office/powerpoint/2010/main" val="3064513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5"/>
            <a:ext cx="7696200" cy="592138"/>
          </a:xfrm>
        </p:spPr>
        <p:txBody>
          <a:bodyPr/>
          <a:lstStyle/>
          <a:p>
            <a:r>
              <a:rPr lang="en-US" altLang="zh-TW" sz="2800" b="1" dirty="0"/>
              <a:t>DYNAMIC TRAFFIC DIVERSION APPLICATION</a:t>
            </a:r>
            <a:endParaRPr lang="zh-TW" altLang="en-US" sz="28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12</a:t>
            </a:fld>
            <a:endParaRPr lang="en-US" altLang="zh-TW"/>
          </a:p>
        </p:txBody>
      </p:sp>
      <p:sp>
        <p:nvSpPr>
          <p:cNvPr id="7" name="內容版面配置區 6"/>
          <p:cNvSpPr>
            <a:spLocks noGrp="1"/>
          </p:cNvSpPr>
          <p:nvPr>
            <p:ph idx="1"/>
          </p:nvPr>
        </p:nvSpPr>
        <p:spPr>
          <a:xfrm>
            <a:off x="762000" y="1412875"/>
            <a:ext cx="7696200" cy="4530725"/>
          </a:xfrm>
        </p:spPr>
        <p:txBody>
          <a:bodyPr/>
          <a:lstStyle/>
          <a:p>
            <a:r>
              <a:rPr lang="en-US" altLang="zh-TW" sz="2400" dirty="0"/>
              <a:t>If this value is more than a preset upper threshold, the link is considered to be congested, and the backup link takes precedence. </a:t>
            </a:r>
          </a:p>
          <a:p>
            <a:endParaRPr lang="en-US" altLang="zh-TW" sz="2400" dirty="0"/>
          </a:p>
          <a:p>
            <a:r>
              <a:rPr lang="en-US" altLang="zh-TW" sz="2400" dirty="0"/>
              <a:t>If the value drops below a preset lower threshold, the link is considered to be no longer congested, and the main link takes precedence again.</a:t>
            </a:r>
          </a:p>
        </p:txBody>
      </p:sp>
    </p:spTree>
    <p:extLst>
      <p:ext uri="{BB962C8B-B14F-4D97-AF65-F5344CB8AC3E}">
        <p14:creationId xmlns:p14="http://schemas.microsoft.com/office/powerpoint/2010/main" val="4268796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5"/>
            <a:ext cx="7696200" cy="592138"/>
          </a:xfrm>
        </p:spPr>
        <p:txBody>
          <a:bodyPr/>
          <a:lstStyle/>
          <a:p>
            <a:r>
              <a:rPr lang="en-US" altLang="zh-TW" sz="2800" b="1" dirty="0"/>
              <a:t>DYNAMIC TRAFFIC DIVERSION APPLICATION</a:t>
            </a:r>
            <a:endParaRPr lang="zh-TW" altLang="en-US" sz="28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13</a:t>
            </a:fld>
            <a:endParaRPr lang="en-US" altLang="zh-TW"/>
          </a:p>
        </p:txBody>
      </p:sp>
      <p:pic>
        <p:nvPicPr>
          <p:cNvPr id="6" name="內容版面配置區 5"/>
          <p:cNvPicPr>
            <a:picLocks noGrp="1" noChangeAspect="1"/>
          </p:cNvPicPr>
          <p:nvPr>
            <p:ph idx="1"/>
          </p:nvPr>
        </p:nvPicPr>
        <p:blipFill>
          <a:blip r:embed="rId3"/>
          <a:stretch>
            <a:fillRect/>
          </a:stretch>
        </p:blipFill>
        <p:spPr>
          <a:xfrm>
            <a:off x="2033972" y="1132389"/>
            <a:ext cx="4986300" cy="5733528"/>
          </a:xfrm>
          <a:prstGeom prst="rect">
            <a:avLst/>
          </a:prstGeom>
        </p:spPr>
      </p:pic>
    </p:spTree>
    <p:extLst>
      <p:ext uri="{BB962C8B-B14F-4D97-AF65-F5344CB8AC3E}">
        <p14:creationId xmlns:p14="http://schemas.microsoft.com/office/powerpoint/2010/main" val="1163695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5"/>
            <a:ext cx="7696200" cy="592138"/>
          </a:xfrm>
        </p:spPr>
        <p:txBody>
          <a:bodyPr/>
          <a:lstStyle/>
          <a:p>
            <a:r>
              <a:rPr lang="en-US" altLang="zh-TW" sz="2800" b="1" dirty="0"/>
              <a:t>DYNAMIC TRAFFIC DIVERSION APPLICATION</a:t>
            </a:r>
            <a:endParaRPr lang="zh-TW" altLang="en-US" sz="28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14</a:t>
            </a:fld>
            <a:endParaRPr lang="en-US" altLang="zh-TW"/>
          </a:p>
        </p:txBody>
      </p:sp>
      <p:sp>
        <p:nvSpPr>
          <p:cNvPr id="7" name="內容版面配置區 6"/>
          <p:cNvSpPr>
            <a:spLocks noGrp="1"/>
          </p:cNvSpPr>
          <p:nvPr>
            <p:ph idx="1"/>
          </p:nvPr>
        </p:nvSpPr>
        <p:spPr>
          <a:xfrm>
            <a:off x="762000" y="1412875"/>
            <a:ext cx="7696200" cy="4530725"/>
          </a:xfrm>
        </p:spPr>
        <p:txBody>
          <a:bodyPr/>
          <a:lstStyle/>
          <a:p>
            <a:r>
              <a:rPr lang="en-US" altLang="zh-TW" sz="2400" dirty="0"/>
              <a:t>We chose to use python to create our application, as much of our initial testing was done using </a:t>
            </a:r>
            <a:r>
              <a:rPr lang="en-US" altLang="zh-TW" sz="2400" dirty="0" err="1"/>
              <a:t>cURL</a:t>
            </a:r>
            <a:r>
              <a:rPr lang="en-US" altLang="zh-TW" sz="2400" dirty="0"/>
              <a:t> command line commands, and python was able to incorporate a lot of the same syntax. </a:t>
            </a:r>
          </a:p>
          <a:p>
            <a:endParaRPr lang="en-US" altLang="zh-TW" sz="2400" dirty="0"/>
          </a:p>
          <a:p>
            <a:r>
              <a:rPr lang="en-US" altLang="zh-TW" sz="2400" dirty="0" err="1"/>
              <a:t>cURL</a:t>
            </a:r>
            <a:r>
              <a:rPr lang="en-US" altLang="zh-TW" sz="2400" dirty="0"/>
              <a:t> was used to get the interface</a:t>
            </a:r>
            <a:r>
              <a:rPr lang="zh-TW" altLang="en-US" sz="2400" dirty="0"/>
              <a:t> </a:t>
            </a:r>
            <a:r>
              <a:rPr lang="en-US" altLang="zh-TW" sz="2400" dirty="0"/>
              <a:t>information from an XML document provided and refreshed by the </a:t>
            </a:r>
            <a:r>
              <a:rPr lang="en-US" altLang="zh-TW" sz="2400" dirty="0" err="1"/>
              <a:t>OpenDaylight</a:t>
            </a:r>
            <a:r>
              <a:rPr lang="en-US" altLang="zh-TW" sz="2400" dirty="0"/>
              <a:t> Northbound REST interface.</a:t>
            </a:r>
          </a:p>
          <a:p>
            <a:endParaRPr lang="en-US" altLang="zh-TW" sz="2400" dirty="0"/>
          </a:p>
          <a:p>
            <a:endParaRPr lang="en-US" altLang="zh-TW" sz="2400" dirty="0"/>
          </a:p>
        </p:txBody>
      </p:sp>
    </p:spTree>
    <p:extLst>
      <p:ext uri="{BB962C8B-B14F-4D97-AF65-F5344CB8AC3E}">
        <p14:creationId xmlns:p14="http://schemas.microsoft.com/office/powerpoint/2010/main" val="3989760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5"/>
            <a:ext cx="7696200" cy="592138"/>
          </a:xfrm>
        </p:spPr>
        <p:txBody>
          <a:bodyPr/>
          <a:lstStyle/>
          <a:p>
            <a:r>
              <a:rPr lang="en-US" altLang="zh-TW" sz="2800" b="1" dirty="0"/>
              <a:t>DYNAMIC TRAFFIC DIVERSION APPLICATION</a:t>
            </a:r>
            <a:endParaRPr lang="zh-TW" altLang="en-US" sz="28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15</a:t>
            </a:fld>
            <a:endParaRPr lang="en-US" altLang="zh-TW"/>
          </a:p>
        </p:txBody>
      </p:sp>
      <p:sp>
        <p:nvSpPr>
          <p:cNvPr id="7" name="內容版面配置區 6"/>
          <p:cNvSpPr>
            <a:spLocks noGrp="1"/>
          </p:cNvSpPr>
          <p:nvPr>
            <p:ph idx="1"/>
          </p:nvPr>
        </p:nvSpPr>
        <p:spPr>
          <a:xfrm>
            <a:off x="762000" y="1412875"/>
            <a:ext cx="7696200" cy="4530725"/>
          </a:xfrm>
        </p:spPr>
        <p:txBody>
          <a:bodyPr/>
          <a:lstStyle/>
          <a:p>
            <a:r>
              <a:rPr lang="en-US" altLang="zh-TW" sz="2400" dirty="0"/>
              <a:t>Another method to achieve the same goal would be to make a plugin for </a:t>
            </a:r>
            <a:r>
              <a:rPr lang="en-US" altLang="zh-TW" sz="2400" dirty="0" err="1"/>
              <a:t>OpenDaylight</a:t>
            </a:r>
            <a:r>
              <a:rPr lang="en-US" altLang="zh-TW" sz="2400" dirty="0"/>
              <a:t>, so our program loaded as a part of the </a:t>
            </a:r>
            <a:r>
              <a:rPr lang="en-US" altLang="zh-TW" sz="2400" dirty="0" err="1"/>
              <a:t>OpenDaylight</a:t>
            </a:r>
            <a:r>
              <a:rPr lang="en-US" altLang="zh-TW" sz="2400" dirty="0"/>
              <a:t> controller. </a:t>
            </a:r>
          </a:p>
          <a:p>
            <a:endParaRPr lang="en-US" altLang="zh-TW" sz="2400" dirty="0"/>
          </a:p>
          <a:p>
            <a:r>
              <a:rPr lang="en-US" altLang="zh-TW" sz="2400" dirty="0"/>
              <a:t>This was something we investigated, but did not pursue, as an external program was as efficient, and less complex.</a:t>
            </a:r>
          </a:p>
        </p:txBody>
      </p:sp>
    </p:spTree>
    <p:extLst>
      <p:ext uri="{BB962C8B-B14F-4D97-AF65-F5344CB8AC3E}">
        <p14:creationId xmlns:p14="http://schemas.microsoft.com/office/powerpoint/2010/main" val="817940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5"/>
            <a:ext cx="7696200" cy="592138"/>
          </a:xfrm>
        </p:spPr>
        <p:txBody>
          <a:bodyPr/>
          <a:lstStyle/>
          <a:p>
            <a:r>
              <a:rPr lang="en-US" altLang="zh-TW" sz="3600" b="1" dirty="0"/>
              <a:t>TESTING AND ANALYSIS</a:t>
            </a:r>
            <a:endParaRPr lang="zh-TW" altLang="en-US" sz="36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16</a:t>
            </a:fld>
            <a:endParaRPr lang="en-US" altLang="zh-TW"/>
          </a:p>
        </p:txBody>
      </p:sp>
      <p:sp>
        <p:nvSpPr>
          <p:cNvPr id="7" name="內容版面配置區 6"/>
          <p:cNvSpPr>
            <a:spLocks noGrp="1"/>
          </p:cNvSpPr>
          <p:nvPr>
            <p:ph idx="1"/>
          </p:nvPr>
        </p:nvSpPr>
        <p:spPr>
          <a:xfrm>
            <a:off x="762000" y="1412875"/>
            <a:ext cx="7696200" cy="4530725"/>
          </a:xfrm>
        </p:spPr>
        <p:txBody>
          <a:bodyPr/>
          <a:lstStyle/>
          <a:p>
            <a:r>
              <a:rPr lang="en-US" altLang="zh-TW" sz="2400" dirty="0"/>
              <a:t>We compare the Cisco testbed and </a:t>
            </a:r>
            <a:r>
              <a:rPr lang="en-US" altLang="zh-TW" sz="2400" dirty="0" err="1"/>
              <a:t>Mininet</a:t>
            </a:r>
            <a:r>
              <a:rPr lang="en-US" altLang="zh-TW" sz="2400" dirty="0"/>
              <a:t> in terms of packet loss and Jitter. </a:t>
            </a:r>
          </a:p>
          <a:p>
            <a:endParaRPr lang="en-US" altLang="zh-TW" sz="2400" dirty="0"/>
          </a:p>
          <a:p>
            <a:r>
              <a:rPr lang="en-US" altLang="zh-TW" sz="2400" dirty="0"/>
              <a:t>Packet loss is the failure of transmitted packets arriving to their destination.</a:t>
            </a:r>
          </a:p>
          <a:p>
            <a:r>
              <a:rPr lang="zh-TW" altLang="en-US" sz="2400" dirty="0"/>
              <a:t> </a:t>
            </a:r>
            <a:r>
              <a:rPr lang="en-US" altLang="zh-TW" sz="2400" dirty="0"/>
              <a:t>J</a:t>
            </a:r>
            <a:r>
              <a:rPr lang="en-US" altLang="zh-TW" sz="2400" dirty="0"/>
              <a:t>i</a:t>
            </a:r>
            <a:r>
              <a:rPr lang="en-US" altLang="zh-TW" sz="2400" dirty="0"/>
              <a:t>tter is the measurement of the variance in time between packet delivery.</a:t>
            </a:r>
          </a:p>
          <a:p>
            <a:endParaRPr lang="en-US" altLang="zh-TW" sz="2400" dirty="0"/>
          </a:p>
          <a:p>
            <a:r>
              <a:rPr lang="en-US" altLang="zh-TW" sz="2400" dirty="0"/>
              <a:t>With these measurements, we will be able to determine whether the dynamic traffic diversion application can decrease the delivery time and increase the rate of traffic if there was an alternative path to be taken.</a:t>
            </a:r>
          </a:p>
        </p:txBody>
      </p:sp>
    </p:spTree>
    <p:extLst>
      <p:ext uri="{BB962C8B-B14F-4D97-AF65-F5344CB8AC3E}">
        <p14:creationId xmlns:p14="http://schemas.microsoft.com/office/powerpoint/2010/main" val="1723145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5"/>
            <a:ext cx="7696200" cy="592138"/>
          </a:xfrm>
        </p:spPr>
        <p:txBody>
          <a:bodyPr/>
          <a:lstStyle/>
          <a:p>
            <a:r>
              <a:rPr lang="en-US" altLang="zh-TW" sz="3600" b="1" dirty="0"/>
              <a:t>TESTING AND ANALYSIS</a:t>
            </a:r>
            <a:endParaRPr lang="zh-TW" altLang="en-US" sz="36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17</a:t>
            </a:fld>
            <a:endParaRPr lang="en-US" altLang="zh-TW"/>
          </a:p>
        </p:txBody>
      </p:sp>
      <p:pic>
        <p:nvPicPr>
          <p:cNvPr id="3" name="內容版面配置區 2"/>
          <p:cNvPicPr>
            <a:picLocks noGrp="1" noChangeAspect="1"/>
          </p:cNvPicPr>
          <p:nvPr>
            <p:ph idx="1"/>
          </p:nvPr>
        </p:nvPicPr>
        <p:blipFill>
          <a:blip r:embed="rId3"/>
          <a:stretch>
            <a:fillRect/>
          </a:stretch>
        </p:blipFill>
        <p:spPr>
          <a:xfrm>
            <a:off x="179408" y="1744008"/>
            <a:ext cx="8964996" cy="5021917"/>
          </a:xfrm>
          <a:prstGeom prst="rect">
            <a:avLst/>
          </a:prstGeom>
        </p:spPr>
      </p:pic>
      <p:sp>
        <p:nvSpPr>
          <p:cNvPr id="8" name="內容版面配置區 6"/>
          <p:cNvSpPr txBox="1">
            <a:spLocks/>
          </p:cNvSpPr>
          <p:nvPr/>
        </p:nvSpPr>
        <p:spPr bwMode="auto">
          <a:xfrm>
            <a:off x="431540" y="1452891"/>
            <a:ext cx="7696200" cy="57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0000"/>
              <a:buFont typeface="Wingdings" pitchFamily="2" charset="2"/>
              <a:buChar char="l"/>
              <a:defRPr kumimoji="1"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kumimoji="1" sz="26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50000"/>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15000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SzPct val="150000"/>
              <a:buChar char="•"/>
              <a:defRPr kumimoji="1" sz="2000">
                <a:solidFill>
                  <a:schemeClr val="tx1"/>
                </a:solidFill>
                <a:latin typeface="+mn-lt"/>
                <a:ea typeface="+mn-ea"/>
              </a:defRPr>
            </a:lvl5pPr>
            <a:lvl6pPr marL="25146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6pPr>
            <a:lvl7pPr marL="29718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7pPr>
            <a:lvl8pPr marL="34290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8pPr>
            <a:lvl9pPr marL="38862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9pPr>
          </a:lstStyle>
          <a:p>
            <a:r>
              <a:rPr lang="en-US" altLang="zh-TW" sz="2400" kern="0" dirty="0"/>
              <a:t>Upper threshold: 90% of the link capacity (i.e. 90 </a:t>
            </a:r>
            <a:r>
              <a:rPr lang="en-US" altLang="zh-TW" sz="2400" kern="0" dirty="0" err="1"/>
              <a:t>Mbps</a:t>
            </a:r>
            <a:r>
              <a:rPr lang="en-US" altLang="zh-TW" sz="2400" kern="0" dirty="0"/>
              <a:t>)</a:t>
            </a:r>
          </a:p>
        </p:txBody>
      </p:sp>
      <p:sp>
        <p:nvSpPr>
          <p:cNvPr id="9" name="內容版面配置區 6"/>
          <p:cNvSpPr txBox="1">
            <a:spLocks/>
          </p:cNvSpPr>
          <p:nvPr/>
        </p:nvSpPr>
        <p:spPr bwMode="auto">
          <a:xfrm>
            <a:off x="431540" y="5853378"/>
            <a:ext cx="7696200" cy="57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0000"/>
              <a:buFont typeface="Wingdings" pitchFamily="2" charset="2"/>
              <a:buChar char="l"/>
              <a:defRPr kumimoji="1"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kumimoji="1" sz="26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50000"/>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15000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SzPct val="150000"/>
              <a:buChar char="•"/>
              <a:defRPr kumimoji="1" sz="2000">
                <a:solidFill>
                  <a:schemeClr val="tx1"/>
                </a:solidFill>
                <a:latin typeface="+mn-lt"/>
                <a:ea typeface="+mn-ea"/>
              </a:defRPr>
            </a:lvl5pPr>
            <a:lvl6pPr marL="25146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6pPr>
            <a:lvl7pPr marL="29718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7pPr>
            <a:lvl8pPr marL="34290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8pPr>
            <a:lvl9pPr marL="38862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9pPr>
          </a:lstStyle>
          <a:p>
            <a:r>
              <a:rPr lang="en-US" altLang="zh-TW" sz="2400" kern="0" dirty="0"/>
              <a:t>Lower threshold of 70% of the link capacity (</a:t>
            </a:r>
            <a:r>
              <a:rPr lang="en-US" altLang="zh-TW" sz="2400" kern="0" dirty="0" err="1"/>
              <a:t>i.e</a:t>
            </a:r>
            <a:r>
              <a:rPr lang="en-US" altLang="zh-TW" sz="2400" kern="0" dirty="0"/>
              <a:t> 70 </a:t>
            </a:r>
            <a:r>
              <a:rPr lang="en-US" altLang="zh-TW" sz="2400" kern="0" dirty="0" err="1"/>
              <a:t>Mbps</a:t>
            </a:r>
            <a:r>
              <a:rPr lang="en-US" altLang="zh-TW" sz="2400" kern="0" dirty="0"/>
              <a:t>)</a:t>
            </a:r>
          </a:p>
        </p:txBody>
      </p:sp>
    </p:spTree>
    <p:extLst>
      <p:ext uri="{BB962C8B-B14F-4D97-AF65-F5344CB8AC3E}">
        <p14:creationId xmlns:p14="http://schemas.microsoft.com/office/powerpoint/2010/main" val="3917821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5"/>
            <a:ext cx="7696200" cy="592138"/>
          </a:xfrm>
        </p:spPr>
        <p:txBody>
          <a:bodyPr/>
          <a:lstStyle/>
          <a:p>
            <a:r>
              <a:rPr lang="en-US" altLang="zh-TW" sz="3600" b="1" dirty="0"/>
              <a:t>TESTING AND ANALYSIS</a:t>
            </a:r>
            <a:endParaRPr lang="zh-TW" altLang="en-US" sz="36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18</a:t>
            </a:fld>
            <a:endParaRPr lang="en-US" altLang="zh-TW"/>
          </a:p>
        </p:txBody>
      </p:sp>
      <p:sp>
        <p:nvSpPr>
          <p:cNvPr id="7" name="內容版面配置區 6"/>
          <p:cNvSpPr>
            <a:spLocks noGrp="1"/>
          </p:cNvSpPr>
          <p:nvPr>
            <p:ph idx="1"/>
          </p:nvPr>
        </p:nvSpPr>
        <p:spPr/>
        <p:txBody>
          <a:bodyPr/>
          <a:lstStyle/>
          <a:p>
            <a:r>
              <a:rPr lang="en-US" altLang="zh-TW" dirty="0"/>
              <a:t>Finally, for each scenario discussed below, 10 independent tests were evaluated and the results of each test are displayed on the x-axis of each graph.</a:t>
            </a:r>
            <a:endParaRPr lang="zh-TW" altLang="en-US" dirty="0"/>
          </a:p>
        </p:txBody>
      </p:sp>
    </p:spTree>
    <p:extLst>
      <p:ext uri="{BB962C8B-B14F-4D97-AF65-F5344CB8AC3E}">
        <p14:creationId xmlns:p14="http://schemas.microsoft.com/office/powerpoint/2010/main" val="2453993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5"/>
            <a:ext cx="7696200" cy="592138"/>
          </a:xfrm>
        </p:spPr>
        <p:txBody>
          <a:bodyPr/>
          <a:lstStyle/>
          <a:p>
            <a:r>
              <a:rPr lang="en-US" altLang="zh-TW" sz="3600" b="1" dirty="0"/>
              <a:t>Scenario 1 - Baseline Testing</a:t>
            </a:r>
            <a:endParaRPr lang="zh-TW" altLang="en-US" sz="36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19</a:t>
            </a:fld>
            <a:endParaRPr lang="en-US" altLang="zh-TW"/>
          </a:p>
        </p:txBody>
      </p:sp>
      <p:sp>
        <p:nvSpPr>
          <p:cNvPr id="7" name="內容版面配置區 6"/>
          <p:cNvSpPr>
            <a:spLocks noGrp="1"/>
          </p:cNvSpPr>
          <p:nvPr>
            <p:ph idx="1"/>
          </p:nvPr>
        </p:nvSpPr>
        <p:spPr/>
        <p:txBody>
          <a:bodyPr/>
          <a:lstStyle/>
          <a:p>
            <a:r>
              <a:rPr lang="en-US" altLang="zh-TW" sz="2800" dirty="0"/>
              <a:t>The objective in this scenario is to define a baseline for each environment when there is no congestion on path 1.</a:t>
            </a:r>
          </a:p>
          <a:p>
            <a:endParaRPr lang="en-US" altLang="zh-TW" sz="2800" dirty="0"/>
          </a:p>
          <a:p>
            <a:r>
              <a:rPr lang="en-US" altLang="zh-TW" sz="2800" dirty="0"/>
              <a:t>H1 sends 600 MB of UDP traffic at a data rate of 50 </a:t>
            </a:r>
            <a:r>
              <a:rPr lang="en-US" altLang="zh-TW" sz="2800" dirty="0" err="1"/>
              <a:t>Mbps</a:t>
            </a:r>
            <a:r>
              <a:rPr lang="en-US" altLang="zh-TW" sz="2800" dirty="0"/>
              <a:t> to H3 through path 1. As there was no traffic on path 1 other than H1’s, there was, as expected, no packet loss in both environments.</a:t>
            </a:r>
            <a:endParaRPr lang="zh-TW" altLang="en-US" sz="2800" dirty="0"/>
          </a:p>
        </p:txBody>
      </p:sp>
    </p:spTree>
    <p:extLst>
      <p:ext uri="{BB962C8B-B14F-4D97-AF65-F5344CB8AC3E}">
        <p14:creationId xmlns:p14="http://schemas.microsoft.com/office/powerpoint/2010/main" val="2309418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1" dirty="0"/>
              <a:t>INTRODUCTION</a:t>
            </a:r>
            <a:endParaRPr lang="zh-TW" altLang="en-US" sz="36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2</a:t>
            </a:fld>
            <a:endParaRPr lang="en-US" altLang="zh-TW"/>
          </a:p>
        </p:txBody>
      </p:sp>
      <p:sp>
        <p:nvSpPr>
          <p:cNvPr id="7" name="內容版面配置區 6"/>
          <p:cNvSpPr>
            <a:spLocks noGrp="1"/>
          </p:cNvSpPr>
          <p:nvPr>
            <p:ph idx="1"/>
          </p:nvPr>
        </p:nvSpPr>
        <p:spPr>
          <a:xfrm>
            <a:off x="762000" y="1412875"/>
            <a:ext cx="7696200" cy="4530725"/>
          </a:xfrm>
        </p:spPr>
        <p:txBody>
          <a:bodyPr/>
          <a:lstStyle/>
          <a:p>
            <a:r>
              <a:rPr lang="en-US" altLang="zh-TW" sz="2400" dirty="0" err="1"/>
              <a:t>Mininet</a:t>
            </a:r>
            <a:r>
              <a:rPr lang="en-US" altLang="zh-TW" sz="2400" dirty="0"/>
              <a:t> is a widely used tool but how does it compare to a real SDN testbed implementation? </a:t>
            </a:r>
          </a:p>
          <a:p>
            <a:endParaRPr lang="en-US" altLang="zh-TW" sz="2400" dirty="0"/>
          </a:p>
          <a:p>
            <a:r>
              <a:rPr lang="en-US" altLang="zh-TW" sz="2400" dirty="0"/>
              <a:t>Are the emulated results going to hold in a real implementation? </a:t>
            </a:r>
          </a:p>
          <a:p>
            <a:endParaRPr lang="en-US" altLang="zh-TW" sz="2400" dirty="0"/>
          </a:p>
          <a:p>
            <a:r>
              <a:rPr lang="en-US" altLang="zh-TW" sz="2400" dirty="0"/>
              <a:t>This is one of the goals of this paper. After proposing and implementing a simple Dynamic Traffic Diversion (DTD) algorithm, we want to compare the results that are obtained with a real SDN testbed and with </a:t>
            </a:r>
            <a:r>
              <a:rPr lang="en-US" altLang="zh-TW" sz="2400" dirty="0" err="1"/>
              <a:t>Mininet</a:t>
            </a:r>
            <a:r>
              <a:rPr lang="en-US" altLang="zh-TW" sz="2400" dirty="0"/>
              <a:t>.</a:t>
            </a:r>
            <a:endParaRPr lang="zh-TW" altLang="en-US" sz="2000" dirty="0"/>
          </a:p>
        </p:txBody>
      </p:sp>
    </p:spTree>
    <p:extLst>
      <p:ext uri="{BB962C8B-B14F-4D97-AF65-F5344CB8AC3E}">
        <p14:creationId xmlns:p14="http://schemas.microsoft.com/office/powerpoint/2010/main" val="2417651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5"/>
            <a:ext cx="7696200" cy="592138"/>
          </a:xfrm>
        </p:spPr>
        <p:txBody>
          <a:bodyPr/>
          <a:lstStyle/>
          <a:p>
            <a:r>
              <a:rPr lang="en-US" altLang="zh-TW" sz="3600" b="1" dirty="0"/>
              <a:t>Scenario 1 - Baseline Testing</a:t>
            </a:r>
            <a:endParaRPr lang="zh-TW" altLang="en-US" sz="36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20</a:t>
            </a:fld>
            <a:endParaRPr lang="en-US" altLang="zh-TW"/>
          </a:p>
        </p:txBody>
      </p:sp>
      <p:pic>
        <p:nvPicPr>
          <p:cNvPr id="3" name="內容版面配置區 2"/>
          <p:cNvPicPr>
            <a:picLocks noGrp="1" noChangeAspect="1"/>
          </p:cNvPicPr>
          <p:nvPr>
            <p:ph idx="1"/>
          </p:nvPr>
        </p:nvPicPr>
        <p:blipFill>
          <a:blip r:embed="rId3"/>
          <a:stretch>
            <a:fillRect/>
          </a:stretch>
        </p:blipFill>
        <p:spPr>
          <a:xfrm>
            <a:off x="-17398" y="1038256"/>
            <a:ext cx="9161397" cy="5782426"/>
          </a:xfrm>
          <a:prstGeom prst="rect">
            <a:avLst/>
          </a:prstGeom>
        </p:spPr>
      </p:pic>
    </p:spTree>
    <p:extLst>
      <p:ext uri="{BB962C8B-B14F-4D97-AF65-F5344CB8AC3E}">
        <p14:creationId xmlns:p14="http://schemas.microsoft.com/office/powerpoint/2010/main" val="1549938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5"/>
            <a:ext cx="7696200" cy="592138"/>
          </a:xfrm>
        </p:spPr>
        <p:txBody>
          <a:bodyPr/>
          <a:lstStyle/>
          <a:p>
            <a:r>
              <a:rPr lang="en-US" altLang="zh-TW" sz="2800" b="1" dirty="0"/>
              <a:t>Scenario 2 - Performance without Dynamic Traffic Diversion</a:t>
            </a:r>
            <a:endParaRPr lang="zh-TW" altLang="en-US" sz="28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21</a:t>
            </a:fld>
            <a:endParaRPr lang="en-US" altLang="zh-TW"/>
          </a:p>
        </p:txBody>
      </p:sp>
      <p:sp>
        <p:nvSpPr>
          <p:cNvPr id="7" name="內容版面配置區 6"/>
          <p:cNvSpPr>
            <a:spLocks noGrp="1"/>
          </p:cNvSpPr>
          <p:nvPr>
            <p:ph idx="1"/>
          </p:nvPr>
        </p:nvSpPr>
        <p:spPr/>
        <p:txBody>
          <a:bodyPr/>
          <a:lstStyle/>
          <a:p>
            <a:r>
              <a:rPr lang="en-US" altLang="zh-TW" sz="2400" dirty="0"/>
              <a:t>H1 sends 600 MB of UDP traffic at a data rate of 50 </a:t>
            </a:r>
            <a:r>
              <a:rPr lang="en-US" altLang="zh-TW" sz="2400" dirty="0" err="1"/>
              <a:t>Mbps</a:t>
            </a:r>
            <a:r>
              <a:rPr lang="en-US" altLang="zh-TW" sz="2400" dirty="0"/>
              <a:t> to H3 through path 1, while H2 congests path 1 with a large amount of UDP traffic at a data rate of 95 </a:t>
            </a:r>
            <a:r>
              <a:rPr lang="en-US" altLang="zh-TW" sz="2400" dirty="0" err="1"/>
              <a:t>Mbps</a:t>
            </a:r>
            <a:r>
              <a:rPr lang="en-US" altLang="zh-TW" sz="2400" dirty="0"/>
              <a:t>.</a:t>
            </a:r>
          </a:p>
          <a:p>
            <a:endParaRPr lang="en-US" altLang="zh-TW" sz="2400" dirty="0"/>
          </a:p>
          <a:p>
            <a:r>
              <a:rPr lang="en-US" altLang="zh-TW" sz="2400" dirty="0"/>
              <a:t>In this scenario, the dynamic traffic diversion application is not running meaning that all the traffic must go through path 1.</a:t>
            </a:r>
          </a:p>
        </p:txBody>
      </p:sp>
    </p:spTree>
    <p:extLst>
      <p:ext uri="{BB962C8B-B14F-4D97-AF65-F5344CB8AC3E}">
        <p14:creationId xmlns:p14="http://schemas.microsoft.com/office/powerpoint/2010/main" val="3056001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5"/>
            <a:ext cx="7696200" cy="592138"/>
          </a:xfrm>
        </p:spPr>
        <p:txBody>
          <a:bodyPr/>
          <a:lstStyle/>
          <a:p>
            <a:r>
              <a:rPr lang="en-US" altLang="zh-TW" sz="2800" b="1" dirty="0"/>
              <a:t>Scenario 2 - Performance without Dynamic Traffic Diversion</a:t>
            </a:r>
            <a:endParaRPr lang="zh-TW" altLang="en-US" sz="28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22</a:t>
            </a:fld>
            <a:endParaRPr lang="en-US" altLang="zh-TW"/>
          </a:p>
        </p:txBody>
      </p:sp>
      <p:pic>
        <p:nvPicPr>
          <p:cNvPr id="3" name="內容版面配置區 2"/>
          <p:cNvPicPr>
            <a:picLocks noGrp="1" noChangeAspect="1"/>
          </p:cNvPicPr>
          <p:nvPr>
            <p:ph idx="1"/>
          </p:nvPr>
        </p:nvPicPr>
        <p:blipFill>
          <a:blip r:embed="rId3"/>
          <a:stretch>
            <a:fillRect/>
          </a:stretch>
        </p:blipFill>
        <p:spPr>
          <a:xfrm>
            <a:off x="50897" y="1208087"/>
            <a:ext cx="9043713" cy="5557838"/>
          </a:xfrm>
          <a:prstGeom prst="rect">
            <a:avLst/>
          </a:prstGeom>
        </p:spPr>
      </p:pic>
    </p:spTree>
    <p:extLst>
      <p:ext uri="{BB962C8B-B14F-4D97-AF65-F5344CB8AC3E}">
        <p14:creationId xmlns:p14="http://schemas.microsoft.com/office/powerpoint/2010/main" val="339088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5"/>
            <a:ext cx="7696200" cy="592138"/>
          </a:xfrm>
        </p:spPr>
        <p:txBody>
          <a:bodyPr/>
          <a:lstStyle/>
          <a:p>
            <a:r>
              <a:rPr lang="en-US" altLang="zh-TW" sz="2800" b="1" dirty="0"/>
              <a:t>Scenario 2 - Performance without Dynamic Traffic Diversion</a:t>
            </a:r>
            <a:endParaRPr lang="zh-TW" altLang="en-US" sz="28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23</a:t>
            </a:fld>
            <a:endParaRPr lang="en-US" altLang="zh-TW"/>
          </a:p>
        </p:txBody>
      </p:sp>
      <p:sp>
        <p:nvSpPr>
          <p:cNvPr id="7" name="內容版面配置區 6"/>
          <p:cNvSpPr>
            <a:spLocks noGrp="1"/>
          </p:cNvSpPr>
          <p:nvPr>
            <p:ph idx="1"/>
          </p:nvPr>
        </p:nvSpPr>
        <p:spPr/>
        <p:txBody>
          <a:bodyPr/>
          <a:lstStyle/>
          <a:p>
            <a:endParaRPr lang="zh-TW" altLang="en-US"/>
          </a:p>
        </p:txBody>
      </p:sp>
      <p:pic>
        <p:nvPicPr>
          <p:cNvPr id="8" name="圖片 7"/>
          <p:cNvPicPr>
            <a:picLocks noChangeAspect="1"/>
          </p:cNvPicPr>
          <p:nvPr/>
        </p:nvPicPr>
        <p:blipFill>
          <a:blip r:embed="rId3"/>
          <a:stretch>
            <a:fillRect/>
          </a:stretch>
        </p:blipFill>
        <p:spPr>
          <a:xfrm>
            <a:off x="0" y="1052736"/>
            <a:ext cx="9144000" cy="5743971"/>
          </a:xfrm>
          <a:prstGeom prst="rect">
            <a:avLst/>
          </a:prstGeom>
        </p:spPr>
      </p:pic>
    </p:spTree>
    <p:extLst>
      <p:ext uri="{BB962C8B-B14F-4D97-AF65-F5344CB8AC3E}">
        <p14:creationId xmlns:p14="http://schemas.microsoft.com/office/powerpoint/2010/main" val="1578076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5"/>
            <a:ext cx="7696200" cy="592138"/>
          </a:xfrm>
        </p:spPr>
        <p:txBody>
          <a:bodyPr/>
          <a:lstStyle/>
          <a:p>
            <a:r>
              <a:rPr lang="en-US" altLang="zh-TW" sz="2800" b="1" dirty="0"/>
              <a:t>Scenario 3 - Performance with Dynamic Traffic Diversion</a:t>
            </a:r>
            <a:endParaRPr lang="zh-TW" altLang="en-US" sz="28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24</a:t>
            </a:fld>
            <a:endParaRPr lang="en-US" altLang="zh-TW"/>
          </a:p>
        </p:txBody>
      </p:sp>
      <p:sp>
        <p:nvSpPr>
          <p:cNvPr id="7" name="內容版面配置區 6"/>
          <p:cNvSpPr>
            <a:spLocks noGrp="1"/>
          </p:cNvSpPr>
          <p:nvPr>
            <p:ph idx="1"/>
          </p:nvPr>
        </p:nvSpPr>
        <p:spPr/>
        <p:txBody>
          <a:bodyPr/>
          <a:lstStyle/>
          <a:p>
            <a:r>
              <a:rPr lang="en-US" altLang="zh-TW" sz="2400" dirty="0"/>
              <a:t>The purpose of this test was to determine whether the dynamic traffic diversion application will decrease the delivery time and increase the delivery rate of the marked traffic.</a:t>
            </a:r>
          </a:p>
          <a:p>
            <a:endParaRPr lang="en-US" altLang="zh-TW" sz="2400" dirty="0"/>
          </a:p>
          <a:p>
            <a:r>
              <a:rPr lang="en-US" altLang="zh-TW" sz="2400" dirty="0"/>
              <a:t>H1 sends 600 MB of UDP traffic at a data rate of 50 </a:t>
            </a:r>
            <a:r>
              <a:rPr lang="en-US" altLang="zh-TW" sz="2400" dirty="0" err="1"/>
              <a:t>Mbps</a:t>
            </a:r>
            <a:r>
              <a:rPr lang="en-US" altLang="zh-TW" sz="2400" dirty="0"/>
              <a:t> to H3 through path 1, while H2 congested path 1 with a large amount of UDP traffic at a data rate of 95 </a:t>
            </a:r>
            <a:r>
              <a:rPr lang="en-US" altLang="zh-TW" sz="2400" dirty="0" err="1"/>
              <a:t>Mbps</a:t>
            </a:r>
            <a:r>
              <a:rPr lang="en-US" altLang="zh-TW" sz="2400" dirty="0"/>
              <a:t> with the DTD application running.</a:t>
            </a:r>
            <a:endParaRPr lang="zh-TW" altLang="en-US" sz="2400" dirty="0"/>
          </a:p>
        </p:txBody>
      </p:sp>
    </p:spTree>
    <p:extLst>
      <p:ext uri="{BB962C8B-B14F-4D97-AF65-F5344CB8AC3E}">
        <p14:creationId xmlns:p14="http://schemas.microsoft.com/office/powerpoint/2010/main" val="992342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5"/>
            <a:ext cx="7696200" cy="592138"/>
          </a:xfrm>
        </p:spPr>
        <p:txBody>
          <a:bodyPr/>
          <a:lstStyle/>
          <a:p>
            <a:r>
              <a:rPr lang="en-US" altLang="zh-TW" sz="2800" b="1" dirty="0"/>
              <a:t>Scenario 3 - Performance with Dynamic Traffic Diversion</a:t>
            </a:r>
            <a:endParaRPr lang="zh-TW" altLang="en-US" sz="28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25</a:t>
            </a:fld>
            <a:endParaRPr lang="en-US" altLang="zh-TW"/>
          </a:p>
        </p:txBody>
      </p:sp>
      <p:pic>
        <p:nvPicPr>
          <p:cNvPr id="3" name="內容版面配置區 2"/>
          <p:cNvPicPr>
            <a:picLocks noGrp="1" noChangeAspect="1"/>
          </p:cNvPicPr>
          <p:nvPr>
            <p:ph idx="1"/>
          </p:nvPr>
        </p:nvPicPr>
        <p:blipFill>
          <a:blip r:embed="rId3"/>
          <a:stretch>
            <a:fillRect/>
          </a:stretch>
        </p:blipFill>
        <p:spPr>
          <a:xfrm>
            <a:off x="127856" y="1112957"/>
            <a:ext cx="8964488" cy="5745043"/>
          </a:xfrm>
          <a:prstGeom prst="rect">
            <a:avLst/>
          </a:prstGeom>
        </p:spPr>
      </p:pic>
    </p:spTree>
    <p:extLst>
      <p:ext uri="{BB962C8B-B14F-4D97-AF65-F5344CB8AC3E}">
        <p14:creationId xmlns:p14="http://schemas.microsoft.com/office/powerpoint/2010/main" val="2107460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5"/>
            <a:ext cx="7696200" cy="592138"/>
          </a:xfrm>
        </p:spPr>
        <p:txBody>
          <a:bodyPr/>
          <a:lstStyle/>
          <a:p>
            <a:r>
              <a:rPr lang="en-US" altLang="zh-TW" sz="2800" b="1" dirty="0"/>
              <a:t>Overall Analysis</a:t>
            </a:r>
            <a:endParaRPr lang="zh-TW" altLang="en-US" sz="28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26</a:t>
            </a:fld>
            <a:endParaRPr lang="en-US" altLang="zh-TW"/>
          </a:p>
        </p:txBody>
      </p:sp>
      <p:sp>
        <p:nvSpPr>
          <p:cNvPr id="7" name="內容版面配置區 6"/>
          <p:cNvSpPr>
            <a:spLocks noGrp="1"/>
          </p:cNvSpPr>
          <p:nvPr>
            <p:ph idx="1"/>
          </p:nvPr>
        </p:nvSpPr>
        <p:spPr/>
        <p:txBody>
          <a:bodyPr/>
          <a:lstStyle/>
          <a:p>
            <a:r>
              <a:rPr lang="en-US" altLang="zh-TW" sz="2400" dirty="0"/>
              <a:t>With the DTD application, the marked traffic decreased its delivery time and increased the delivery rate, with no packet loss, and low jitter.</a:t>
            </a:r>
          </a:p>
          <a:p>
            <a:r>
              <a:rPr lang="en-US" altLang="zh-TW" sz="2400" dirty="0"/>
              <a:t>Furthermore, some of the results in the </a:t>
            </a:r>
            <a:r>
              <a:rPr lang="en-US" altLang="zh-TW" sz="2400" dirty="0" err="1"/>
              <a:t>Mininet</a:t>
            </a:r>
            <a:r>
              <a:rPr lang="en-US" altLang="zh-TW" sz="2400" dirty="0"/>
              <a:t> environment had better results than the physical environment which is believed to be caused by </a:t>
            </a:r>
            <a:r>
              <a:rPr lang="en-US" altLang="zh-TW" sz="2400" dirty="0" err="1"/>
              <a:t>Mininet</a:t>
            </a:r>
            <a:r>
              <a:rPr lang="en-US" altLang="zh-TW" sz="2400" dirty="0"/>
              <a:t> being an all-in-one box, and not having the traffic travel across actual physical links.</a:t>
            </a:r>
          </a:p>
          <a:p>
            <a:endParaRPr lang="en-US" altLang="zh-TW" sz="2400" dirty="0"/>
          </a:p>
          <a:p>
            <a:r>
              <a:rPr lang="en-US" altLang="zh-TW" sz="2400" dirty="0"/>
              <a:t>Lastly, in comparison to the environments, from the results the </a:t>
            </a:r>
            <a:r>
              <a:rPr lang="en-US" altLang="zh-TW" sz="2400" dirty="0" err="1"/>
              <a:t>Mininet</a:t>
            </a:r>
            <a:r>
              <a:rPr lang="en-US" altLang="zh-TW" sz="2400" dirty="0"/>
              <a:t> environment is a suitable test environment if testing for scalability is an issue.</a:t>
            </a:r>
            <a:endParaRPr lang="zh-TW" altLang="en-US" sz="2400" dirty="0"/>
          </a:p>
        </p:txBody>
      </p:sp>
    </p:spTree>
    <p:extLst>
      <p:ext uri="{BB962C8B-B14F-4D97-AF65-F5344CB8AC3E}">
        <p14:creationId xmlns:p14="http://schemas.microsoft.com/office/powerpoint/2010/main" val="124402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1" dirty="0"/>
              <a:t>DESIGN AND IMPLEMENTATION</a:t>
            </a:r>
            <a:endParaRPr lang="zh-TW" altLang="en-US" sz="36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3</a:t>
            </a:fld>
            <a:endParaRPr lang="en-US" altLang="zh-TW"/>
          </a:p>
        </p:txBody>
      </p:sp>
      <p:sp>
        <p:nvSpPr>
          <p:cNvPr id="7" name="內容版面配置區 6"/>
          <p:cNvSpPr>
            <a:spLocks noGrp="1"/>
          </p:cNvSpPr>
          <p:nvPr>
            <p:ph idx="1"/>
          </p:nvPr>
        </p:nvSpPr>
        <p:spPr>
          <a:xfrm>
            <a:off x="762000" y="1412875"/>
            <a:ext cx="7696200" cy="4530725"/>
          </a:xfrm>
        </p:spPr>
        <p:txBody>
          <a:bodyPr/>
          <a:lstStyle/>
          <a:p>
            <a:r>
              <a:rPr lang="en-US" altLang="zh-TW" sz="2400" dirty="0"/>
              <a:t>We implemented the topology shown in Figure 1 in two different environments: 1) in a testbed using real Cisco equipment and 2) in </a:t>
            </a:r>
            <a:r>
              <a:rPr lang="en-US" altLang="zh-TW" sz="2400" dirty="0" err="1"/>
              <a:t>Mininet</a:t>
            </a:r>
            <a:r>
              <a:rPr lang="en-US" altLang="zh-TW" sz="2400" dirty="0"/>
              <a:t>. </a:t>
            </a:r>
          </a:p>
          <a:p>
            <a:endParaRPr lang="en-US" altLang="zh-TW" sz="2400" dirty="0"/>
          </a:p>
          <a:p>
            <a:r>
              <a:rPr lang="en-US" altLang="zh-TW" sz="2400" dirty="0"/>
              <a:t>For testing purposes, we decided to have hosts connected to switches 1 and 3, and have two paths between them, which could be changed dynamically.</a:t>
            </a:r>
          </a:p>
          <a:p>
            <a:endParaRPr lang="en-US" altLang="zh-TW" sz="2400" dirty="0"/>
          </a:p>
          <a:p>
            <a:r>
              <a:rPr lang="en-US" altLang="zh-TW" sz="2400" dirty="0"/>
              <a:t>If the main Internet connection for a company is congested, a second backup link will take the important traffic so the latency and jitter are kept to a minimum.</a:t>
            </a:r>
          </a:p>
        </p:txBody>
      </p:sp>
    </p:spTree>
    <p:extLst>
      <p:ext uri="{BB962C8B-B14F-4D97-AF65-F5344CB8AC3E}">
        <p14:creationId xmlns:p14="http://schemas.microsoft.com/office/powerpoint/2010/main" val="1518771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1" dirty="0"/>
              <a:t>DESIGN AND IMPLEMENTATION</a:t>
            </a:r>
            <a:endParaRPr lang="zh-TW" altLang="en-US" sz="36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4</a:t>
            </a:fld>
            <a:endParaRPr lang="en-US" altLang="zh-TW"/>
          </a:p>
        </p:txBody>
      </p:sp>
      <p:pic>
        <p:nvPicPr>
          <p:cNvPr id="8" name="內容版面配置區 7"/>
          <p:cNvPicPr>
            <a:picLocks noGrp="1" noChangeAspect="1"/>
          </p:cNvPicPr>
          <p:nvPr>
            <p:ph idx="1"/>
          </p:nvPr>
        </p:nvPicPr>
        <p:blipFill>
          <a:blip r:embed="rId3"/>
          <a:stretch>
            <a:fillRect/>
          </a:stretch>
        </p:blipFill>
        <p:spPr>
          <a:xfrm>
            <a:off x="1619672" y="1314844"/>
            <a:ext cx="6084676" cy="5522506"/>
          </a:xfrm>
          <a:prstGeom prst="rect">
            <a:avLst/>
          </a:prstGeom>
        </p:spPr>
      </p:pic>
    </p:spTree>
    <p:extLst>
      <p:ext uri="{BB962C8B-B14F-4D97-AF65-F5344CB8AC3E}">
        <p14:creationId xmlns:p14="http://schemas.microsoft.com/office/powerpoint/2010/main" val="3444331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1" dirty="0"/>
              <a:t>DESIGN AND IMPLEMENTATION</a:t>
            </a:r>
            <a:endParaRPr lang="zh-TW" altLang="en-US" sz="36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5</a:t>
            </a:fld>
            <a:endParaRPr lang="en-US" altLang="zh-TW"/>
          </a:p>
        </p:txBody>
      </p:sp>
      <p:sp>
        <p:nvSpPr>
          <p:cNvPr id="7" name="內容版面配置區 6"/>
          <p:cNvSpPr>
            <a:spLocks noGrp="1"/>
          </p:cNvSpPr>
          <p:nvPr>
            <p:ph idx="1"/>
          </p:nvPr>
        </p:nvSpPr>
        <p:spPr>
          <a:xfrm>
            <a:off x="762000" y="1412875"/>
            <a:ext cx="7696200" cy="4530725"/>
          </a:xfrm>
        </p:spPr>
        <p:txBody>
          <a:bodyPr/>
          <a:lstStyle/>
          <a:p>
            <a:r>
              <a:rPr lang="en-US" altLang="zh-TW" sz="2400" dirty="0"/>
              <a:t>To implement our testbed, we used three Cisco Catalyst 3650 switches all running an Early Field Trial (EFT) version of IOS-XE featuring Cisco’s implementation of </a:t>
            </a:r>
            <a:r>
              <a:rPr lang="en-US" altLang="zh-TW" sz="2400" dirty="0" err="1"/>
              <a:t>OpenFlow</a:t>
            </a:r>
            <a:r>
              <a:rPr lang="en-US" altLang="zh-TW" sz="2400" dirty="0"/>
              <a:t>.</a:t>
            </a:r>
          </a:p>
          <a:p>
            <a:endParaRPr lang="en-US" altLang="zh-TW" sz="2400" dirty="0"/>
          </a:p>
          <a:p>
            <a:r>
              <a:rPr lang="en-US" altLang="zh-TW" sz="2400" dirty="0"/>
              <a:t>After installing the Cisco plug-in for </a:t>
            </a:r>
            <a:r>
              <a:rPr lang="en-US" altLang="zh-TW" sz="2400" dirty="0" err="1"/>
              <a:t>OpenFlow</a:t>
            </a:r>
            <a:r>
              <a:rPr lang="en-US" altLang="zh-TW" sz="2400" dirty="0"/>
              <a:t> [11] on our Cisco 3650’s, we initially configured </a:t>
            </a:r>
            <a:r>
              <a:rPr lang="en-US" altLang="zh-TW" sz="2400" dirty="0" err="1"/>
              <a:t>OpenFlow</a:t>
            </a:r>
            <a:r>
              <a:rPr lang="en-US" altLang="zh-TW" sz="2400" dirty="0"/>
              <a:t> [12] protocol 1.3 for functionality and communication between our switches and the controller.</a:t>
            </a:r>
          </a:p>
        </p:txBody>
      </p:sp>
    </p:spTree>
    <p:extLst>
      <p:ext uri="{BB962C8B-B14F-4D97-AF65-F5344CB8AC3E}">
        <p14:creationId xmlns:p14="http://schemas.microsoft.com/office/powerpoint/2010/main" val="3384301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1" dirty="0"/>
              <a:t>DESIGN AND IMPLEMENTATION</a:t>
            </a:r>
            <a:endParaRPr lang="zh-TW" altLang="en-US" sz="36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6</a:t>
            </a:fld>
            <a:endParaRPr lang="en-US" altLang="zh-TW"/>
          </a:p>
        </p:txBody>
      </p:sp>
      <p:sp>
        <p:nvSpPr>
          <p:cNvPr id="7" name="內容版面配置區 6"/>
          <p:cNvSpPr>
            <a:spLocks noGrp="1"/>
          </p:cNvSpPr>
          <p:nvPr>
            <p:ph idx="1"/>
          </p:nvPr>
        </p:nvSpPr>
        <p:spPr>
          <a:xfrm>
            <a:off x="762000" y="1268760"/>
            <a:ext cx="7696200" cy="4530725"/>
          </a:xfrm>
        </p:spPr>
        <p:txBody>
          <a:bodyPr/>
          <a:lstStyle/>
          <a:p>
            <a:endParaRPr lang="en-US" altLang="zh-TW" sz="2400" dirty="0"/>
          </a:p>
        </p:txBody>
      </p:sp>
      <p:graphicFrame>
        <p:nvGraphicFramePr>
          <p:cNvPr id="3" name="表格 2"/>
          <p:cNvGraphicFramePr>
            <a:graphicFrameLocks noGrp="1"/>
          </p:cNvGraphicFramePr>
          <p:nvPr>
            <p:extLst>
              <p:ext uri="{D42A27DB-BD31-4B8C-83A1-F6EECF244321}">
                <p14:modId xmlns:p14="http://schemas.microsoft.com/office/powerpoint/2010/main" val="1688277402"/>
              </p:ext>
            </p:extLst>
          </p:nvPr>
        </p:nvGraphicFramePr>
        <p:xfrm>
          <a:off x="143000" y="1363827"/>
          <a:ext cx="9001000" cy="4690278"/>
        </p:xfrm>
        <a:graphic>
          <a:graphicData uri="http://schemas.openxmlformats.org/drawingml/2006/table">
            <a:tbl>
              <a:tblPr firstRow="1" bandRow="1">
                <a:tableStyleId>{5C22544A-7EE6-4342-B048-85BDC9FD1C3A}</a:tableStyleId>
              </a:tblPr>
              <a:tblGrid>
                <a:gridCol w="2036425">
                  <a:extLst>
                    <a:ext uri="{9D8B030D-6E8A-4147-A177-3AD203B41FA5}">
                      <a16:colId xmlns:a16="http://schemas.microsoft.com/office/drawing/2014/main" val="2712410018"/>
                    </a:ext>
                  </a:extLst>
                </a:gridCol>
                <a:gridCol w="6964575">
                  <a:extLst>
                    <a:ext uri="{9D8B030D-6E8A-4147-A177-3AD203B41FA5}">
                      <a16:colId xmlns:a16="http://schemas.microsoft.com/office/drawing/2014/main" val="1831128328"/>
                    </a:ext>
                  </a:extLst>
                </a:gridCol>
              </a:tblGrid>
              <a:tr h="474861">
                <a:tc gridSpan="2">
                  <a:txBody>
                    <a:bodyPr/>
                    <a:lstStyle/>
                    <a:p>
                      <a:r>
                        <a:rPr lang="en-US" altLang="zh-TW" sz="1800" dirty="0"/>
                        <a:t>Cisco Catalyst 3650 switches all running an Early Field Trial (EFT) version of IOS-XE</a:t>
                      </a:r>
                      <a:endParaRPr lang="zh-TW" altLang="en-US" dirty="0"/>
                    </a:p>
                  </a:txBody>
                  <a:tcPr/>
                </a:tc>
                <a:tc hMerge="1">
                  <a:txBody>
                    <a:bodyPr/>
                    <a:lstStyle/>
                    <a:p>
                      <a:endParaRPr lang="zh-TW" altLang="en-US" dirty="0"/>
                    </a:p>
                  </a:txBody>
                  <a:tcPr/>
                </a:tc>
                <a:extLst>
                  <a:ext uri="{0D108BD9-81ED-4DB2-BD59-A6C34878D82A}">
                    <a16:rowId xmlns:a16="http://schemas.microsoft.com/office/drawing/2014/main" val="2235617658"/>
                  </a:ext>
                </a:extLst>
              </a:tr>
              <a:tr h="2150754">
                <a:tc>
                  <a:txBody>
                    <a:bodyPr/>
                    <a:lstStyle/>
                    <a:p>
                      <a:r>
                        <a:rPr lang="en-US" altLang="zh-TW" dirty="0"/>
                        <a:t>Switching capacity</a:t>
                      </a:r>
                      <a:endParaRPr lang="zh-TW" altLang="en-US" dirty="0"/>
                    </a:p>
                  </a:txBody>
                  <a:tcPr/>
                </a:tc>
                <a:tc>
                  <a:txBody>
                    <a:bodyPr/>
                    <a:lstStyle/>
                    <a:p>
                      <a:r>
                        <a:rPr lang="en-US" altLang="zh-TW" dirty="0"/>
                        <a:t>176 </a:t>
                      </a:r>
                      <a:r>
                        <a:rPr lang="en-US" altLang="zh-TW" dirty="0" err="1"/>
                        <a:t>Gbps</a:t>
                      </a:r>
                      <a:r>
                        <a:rPr lang="en-US" altLang="zh-TW" dirty="0"/>
                        <a:t> on 48-port models (non-multigigabit models)</a:t>
                      </a:r>
                    </a:p>
                    <a:p>
                      <a:r>
                        <a:rPr lang="en-US" altLang="zh-TW" dirty="0"/>
                        <a:t>88 </a:t>
                      </a:r>
                      <a:r>
                        <a:rPr lang="en-US" altLang="zh-TW" dirty="0" err="1"/>
                        <a:t>Gbps</a:t>
                      </a:r>
                      <a:r>
                        <a:rPr lang="en-US" altLang="zh-TW" dirty="0"/>
                        <a:t> on 24-port models (non-multigigabit models)</a:t>
                      </a:r>
                    </a:p>
                    <a:p>
                      <a:r>
                        <a:rPr lang="en-US" altLang="zh-TW" dirty="0"/>
                        <a:t>254 </a:t>
                      </a:r>
                      <a:r>
                        <a:rPr lang="en-US" altLang="zh-TW" dirty="0" err="1"/>
                        <a:t>Gbps</a:t>
                      </a:r>
                      <a:r>
                        <a:rPr lang="en-US" altLang="zh-TW" dirty="0"/>
                        <a:t> on 24-port Multigigabit models with 2x10G uplink</a:t>
                      </a:r>
                    </a:p>
                    <a:p>
                      <a:r>
                        <a:rPr lang="en-US" altLang="zh-TW" dirty="0"/>
                        <a:t>272 </a:t>
                      </a:r>
                      <a:r>
                        <a:rPr lang="en-US" altLang="zh-TW" dirty="0" err="1"/>
                        <a:t>Gbps</a:t>
                      </a:r>
                      <a:r>
                        <a:rPr lang="en-US" altLang="zh-TW" dirty="0"/>
                        <a:t> on 24-port Multigigabit models with 4x10G uplink</a:t>
                      </a:r>
                    </a:p>
                    <a:p>
                      <a:r>
                        <a:rPr lang="en-US" altLang="zh-TW" dirty="0"/>
                        <a:t>392 </a:t>
                      </a:r>
                      <a:r>
                        <a:rPr lang="en-US" altLang="zh-TW" dirty="0" err="1"/>
                        <a:t>Gbps</a:t>
                      </a:r>
                      <a:r>
                        <a:rPr lang="en-US" altLang="zh-TW" dirty="0"/>
                        <a:t> on 48-port Multigigabit models with 4x10G uplink</a:t>
                      </a:r>
                    </a:p>
                    <a:p>
                      <a:r>
                        <a:rPr lang="en-US" altLang="zh-TW" dirty="0"/>
                        <a:t>472 </a:t>
                      </a:r>
                      <a:r>
                        <a:rPr lang="en-US" altLang="zh-TW" dirty="0" err="1"/>
                        <a:t>Gbps</a:t>
                      </a:r>
                      <a:r>
                        <a:rPr lang="en-US" altLang="zh-TW" dirty="0"/>
                        <a:t> on 48-port Multigigabit models with 8x10G uplink</a:t>
                      </a:r>
                    </a:p>
                    <a:p>
                      <a:r>
                        <a:rPr lang="en-US" altLang="zh-TW" dirty="0"/>
                        <a:t>472 </a:t>
                      </a:r>
                      <a:r>
                        <a:rPr lang="en-US" altLang="zh-TW" dirty="0" err="1"/>
                        <a:t>Gbps</a:t>
                      </a:r>
                      <a:r>
                        <a:rPr lang="en-US" altLang="zh-TW" dirty="0"/>
                        <a:t> on 48-port Multigigabit models with 2x40G uplink</a:t>
                      </a:r>
                      <a:endParaRPr lang="zh-TW" altLang="en-US" dirty="0"/>
                    </a:p>
                  </a:txBody>
                  <a:tcPr/>
                </a:tc>
                <a:extLst>
                  <a:ext uri="{0D108BD9-81ED-4DB2-BD59-A6C34878D82A}">
                    <a16:rowId xmlns:a16="http://schemas.microsoft.com/office/drawing/2014/main" val="3585085583"/>
                  </a:ext>
                </a:extLst>
              </a:tr>
              <a:tr h="474861">
                <a:tc>
                  <a:txBody>
                    <a:bodyPr/>
                    <a:lstStyle/>
                    <a:p>
                      <a:r>
                        <a:rPr lang="en-US" altLang="zh-TW" dirty="0"/>
                        <a:t>Stacking bandwidth</a:t>
                      </a:r>
                      <a:endParaRPr lang="zh-TW" altLang="en-US" dirty="0"/>
                    </a:p>
                  </a:txBody>
                  <a:tcPr/>
                </a:tc>
                <a:tc>
                  <a:txBody>
                    <a:bodyPr/>
                    <a:lstStyle/>
                    <a:p>
                      <a:r>
                        <a:rPr lang="en-US" altLang="zh-TW" dirty="0"/>
                        <a:t>160 </a:t>
                      </a:r>
                      <a:r>
                        <a:rPr lang="en-US" altLang="zh-TW" dirty="0" err="1"/>
                        <a:t>Gbps</a:t>
                      </a:r>
                      <a:endParaRPr lang="zh-TW" altLang="en-US" dirty="0"/>
                    </a:p>
                  </a:txBody>
                  <a:tcPr/>
                </a:tc>
                <a:extLst>
                  <a:ext uri="{0D108BD9-81ED-4DB2-BD59-A6C34878D82A}">
                    <a16:rowId xmlns:a16="http://schemas.microsoft.com/office/drawing/2014/main" val="3329834243"/>
                  </a:ext>
                </a:extLst>
              </a:tr>
              <a:tr h="474861">
                <a:tc>
                  <a:txBody>
                    <a:bodyPr/>
                    <a:lstStyle/>
                    <a:p>
                      <a:r>
                        <a:rPr lang="en-US" altLang="zh-TW" dirty="0"/>
                        <a:t>DRAM</a:t>
                      </a:r>
                      <a:endParaRPr lang="zh-TW" altLang="en-US" dirty="0"/>
                    </a:p>
                  </a:txBody>
                  <a:tcPr/>
                </a:tc>
                <a:tc>
                  <a:txBody>
                    <a:bodyPr/>
                    <a:lstStyle/>
                    <a:p>
                      <a:r>
                        <a:rPr lang="en-US" altLang="zh-TW" dirty="0"/>
                        <a:t>4 GB</a:t>
                      </a:r>
                      <a:endParaRPr lang="zh-TW" altLang="en-US" dirty="0"/>
                    </a:p>
                  </a:txBody>
                  <a:tcPr/>
                </a:tc>
                <a:extLst>
                  <a:ext uri="{0D108BD9-81ED-4DB2-BD59-A6C34878D82A}">
                    <a16:rowId xmlns:a16="http://schemas.microsoft.com/office/drawing/2014/main" val="4251881459"/>
                  </a:ext>
                </a:extLst>
              </a:tr>
              <a:tr h="474861">
                <a:tc>
                  <a:txBody>
                    <a:bodyPr/>
                    <a:lstStyle/>
                    <a:p>
                      <a:r>
                        <a:rPr lang="en-US" altLang="zh-TW" dirty="0"/>
                        <a:t>Flash</a:t>
                      </a:r>
                      <a:endParaRPr lang="zh-TW" altLang="en-US" dirty="0"/>
                    </a:p>
                  </a:txBody>
                  <a:tcPr/>
                </a:tc>
                <a:tc>
                  <a:txBody>
                    <a:bodyPr/>
                    <a:lstStyle/>
                    <a:p>
                      <a:r>
                        <a:rPr lang="en-US" altLang="zh-TW" dirty="0"/>
                        <a:t>2 GB (non-Multigigabit models) and 4GB (Multigigabit models)</a:t>
                      </a:r>
                      <a:endParaRPr lang="zh-TW" altLang="en-US" dirty="0"/>
                    </a:p>
                  </a:txBody>
                  <a:tcPr/>
                </a:tc>
                <a:extLst>
                  <a:ext uri="{0D108BD9-81ED-4DB2-BD59-A6C34878D82A}">
                    <a16:rowId xmlns:a16="http://schemas.microsoft.com/office/drawing/2014/main" val="2639104875"/>
                  </a:ext>
                </a:extLst>
              </a:tr>
              <a:tr h="474861">
                <a:tc>
                  <a:txBody>
                    <a:bodyPr/>
                    <a:lstStyle/>
                    <a:p>
                      <a:r>
                        <a:rPr lang="en-US" altLang="zh-TW" dirty="0"/>
                        <a:t>FNF entries</a:t>
                      </a:r>
                      <a:endParaRPr lang="zh-TW" altLang="en-US" dirty="0"/>
                    </a:p>
                  </a:txBody>
                  <a:tcPr/>
                </a:tc>
                <a:tc>
                  <a:txBody>
                    <a:bodyPr/>
                    <a:lstStyle/>
                    <a:p>
                      <a:r>
                        <a:rPr lang="en-US" altLang="zh-TW" dirty="0"/>
                        <a:t>48,000 flow on 48-port models</a:t>
                      </a:r>
                    </a:p>
                    <a:p>
                      <a:r>
                        <a:rPr lang="en-US" altLang="zh-TW" dirty="0"/>
                        <a:t>24,000 flows on 24-port models</a:t>
                      </a:r>
                      <a:endParaRPr lang="zh-TW" altLang="en-US" dirty="0"/>
                    </a:p>
                  </a:txBody>
                  <a:tcPr/>
                </a:tc>
                <a:extLst>
                  <a:ext uri="{0D108BD9-81ED-4DB2-BD59-A6C34878D82A}">
                    <a16:rowId xmlns:a16="http://schemas.microsoft.com/office/drawing/2014/main" val="3945139647"/>
                  </a:ext>
                </a:extLst>
              </a:tr>
            </a:tbl>
          </a:graphicData>
        </a:graphic>
      </p:graphicFrame>
    </p:spTree>
    <p:extLst>
      <p:ext uri="{BB962C8B-B14F-4D97-AF65-F5344CB8AC3E}">
        <p14:creationId xmlns:p14="http://schemas.microsoft.com/office/powerpoint/2010/main" val="255675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1" dirty="0"/>
              <a:t>DESIGN AND IMPLEMENTATION</a:t>
            </a:r>
            <a:endParaRPr lang="zh-TW" altLang="en-US" sz="36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7</a:t>
            </a:fld>
            <a:endParaRPr lang="en-US" altLang="zh-TW"/>
          </a:p>
        </p:txBody>
      </p:sp>
      <p:sp>
        <p:nvSpPr>
          <p:cNvPr id="7" name="內容版面配置區 6"/>
          <p:cNvSpPr>
            <a:spLocks noGrp="1"/>
          </p:cNvSpPr>
          <p:nvPr>
            <p:ph idx="1"/>
          </p:nvPr>
        </p:nvSpPr>
        <p:spPr>
          <a:xfrm>
            <a:off x="762000" y="1412875"/>
            <a:ext cx="7696200" cy="4530725"/>
          </a:xfrm>
        </p:spPr>
        <p:txBody>
          <a:bodyPr/>
          <a:lstStyle/>
          <a:p>
            <a:r>
              <a:rPr lang="en-US" altLang="zh-TW" sz="2400" dirty="0"/>
              <a:t>After connecting the switches together, we needed to con- figure the switches to connect to the </a:t>
            </a:r>
            <a:r>
              <a:rPr lang="en-US" altLang="zh-TW" sz="2400" dirty="0" err="1"/>
              <a:t>OpenDaylight</a:t>
            </a:r>
            <a:r>
              <a:rPr lang="en-US" altLang="zh-TW" sz="2400" dirty="0"/>
              <a:t> controller. As an example, Figure 2 shows the </a:t>
            </a:r>
            <a:r>
              <a:rPr lang="en-US" altLang="zh-TW" sz="2400" dirty="0" err="1"/>
              <a:t>OpenFlow</a:t>
            </a:r>
            <a:r>
              <a:rPr lang="en-US" altLang="zh-TW" sz="2400" dirty="0"/>
              <a:t> configuration for switch 1. </a:t>
            </a:r>
          </a:p>
          <a:p>
            <a:endParaRPr lang="en-US" altLang="zh-TW" sz="2400" dirty="0"/>
          </a:p>
          <a:p>
            <a:r>
              <a:rPr lang="en-US" altLang="zh-TW" sz="2400" dirty="0"/>
              <a:t>In addition, with our limits of traffic generation during testing, we set the bandwidth limit on all of the switch’s ports to 100 </a:t>
            </a:r>
            <a:r>
              <a:rPr lang="en-US" altLang="zh-TW" sz="2400" dirty="0" err="1"/>
              <a:t>Mbps</a:t>
            </a:r>
            <a:r>
              <a:rPr lang="en-US" altLang="zh-TW" sz="2400" dirty="0"/>
              <a:t>.</a:t>
            </a:r>
          </a:p>
        </p:txBody>
      </p:sp>
    </p:spTree>
    <p:extLst>
      <p:ext uri="{BB962C8B-B14F-4D97-AF65-F5344CB8AC3E}">
        <p14:creationId xmlns:p14="http://schemas.microsoft.com/office/powerpoint/2010/main" val="3961900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1" dirty="0"/>
              <a:t>DESIGN AND IMPLEMENTATION</a:t>
            </a:r>
            <a:endParaRPr lang="zh-TW" altLang="en-US" sz="36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8</a:t>
            </a:fld>
            <a:endParaRPr lang="en-US" altLang="zh-TW"/>
          </a:p>
        </p:txBody>
      </p:sp>
      <p:pic>
        <p:nvPicPr>
          <p:cNvPr id="3" name="內容版面配置區 2"/>
          <p:cNvPicPr>
            <a:picLocks noGrp="1" noChangeAspect="1"/>
          </p:cNvPicPr>
          <p:nvPr>
            <p:ph idx="1"/>
          </p:nvPr>
        </p:nvPicPr>
        <p:blipFill>
          <a:blip r:embed="rId3"/>
          <a:stretch>
            <a:fillRect/>
          </a:stretch>
        </p:blipFill>
        <p:spPr>
          <a:xfrm>
            <a:off x="0" y="1211617"/>
            <a:ext cx="9201928" cy="5133707"/>
          </a:xfrm>
          <a:prstGeom prst="rect">
            <a:avLst/>
          </a:prstGeom>
        </p:spPr>
      </p:pic>
    </p:spTree>
    <p:extLst>
      <p:ext uri="{BB962C8B-B14F-4D97-AF65-F5344CB8AC3E}">
        <p14:creationId xmlns:p14="http://schemas.microsoft.com/office/powerpoint/2010/main" val="1515862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1" dirty="0"/>
              <a:t>DESIGN AND IMPLEMENTATION</a:t>
            </a:r>
            <a:endParaRPr lang="zh-TW" altLang="en-US" sz="3600" b="1" dirty="0"/>
          </a:p>
        </p:txBody>
      </p:sp>
      <p:sp>
        <p:nvSpPr>
          <p:cNvPr id="4" name="頁尾版面配置區 3"/>
          <p:cNvSpPr>
            <a:spLocks noGrp="1"/>
          </p:cNvSpPr>
          <p:nvPr>
            <p:ph type="ftr" sz="quarter" idx="11"/>
          </p:nvPr>
        </p:nvSpPr>
        <p:spPr/>
        <p:txBody>
          <a:bodyPr/>
          <a:lstStyle/>
          <a:p>
            <a:pPr>
              <a:defRPr/>
            </a:pPr>
            <a:r>
              <a:rPr lang="en-US" altLang="zh-TW" dirty="0"/>
              <a:t>National Cheng Kung University </a:t>
            </a:r>
            <a:r>
              <a:rPr lang="en-US" altLang="zh-TW" dirty="0" err="1"/>
              <a:t>CSIE</a:t>
            </a:r>
            <a:r>
              <a:rPr lang="en-US" altLang="zh-TW" dirty="0"/>
              <a:t> Computer &amp; Internet Architecture Lab </a:t>
            </a:r>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9</a:t>
            </a:fld>
            <a:endParaRPr lang="en-US" altLang="zh-TW"/>
          </a:p>
        </p:txBody>
      </p:sp>
      <p:sp>
        <p:nvSpPr>
          <p:cNvPr id="7" name="內容版面配置區 6"/>
          <p:cNvSpPr>
            <a:spLocks noGrp="1"/>
          </p:cNvSpPr>
          <p:nvPr>
            <p:ph idx="1"/>
          </p:nvPr>
        </p:nvSpPr>
        <p:spPr>
          <a:xfrm>
            <a:off x="762000" y="1412875"/>
            <a:ext cx="7696200" cy="4530725"/>
          </a:xfrm>
        </p:spPr>
        <p:txBody>
          <a:bodyPr/>
          <a:lstStyle/>
          <a:p>
            <a:r>
              <a:rPr lang="en-US" altLang="zh-TW" sz="2400" dirty="0"/>
              <a:t>Finally, each of the physical hosts were installed with </a:t>
            </a:r>
            <a:r>
              <a:rPr lang="en-US" altLang="zh-TW" sz="2400" dirty="0" err="1"/>
              <a:t>Lubuntu</a:t>
            </a:r>
            <a:r>
              <a:rPr lang="en-US" altLang="zh-TW" sz="2400" dirty="0"/>
              <a:t> as their operating system, as well with an additional NIC to provide access to both management and user VLANs. </a:t>
            </a:r>
          </a:p>
          <a:p>
            <a:endParaRPr lang="en-US" altLang="zh-TW" sz="2400" dirty="0"/>
          </a:p>
          <a:p>
            <a:r>
              <a:rPr lang="en-US" altLang="zh-TW" sz="2400" dirty="0"/>
              <a:t>Also, on each host, </a:t>
            </a:r>
            <a:r>
              <a:rPr lang="en-US" altLang="zh-TW" sz="2400" dirty="0" err="1"/>
              <a:t>Iperf</a:t>
            </a:r>
            <a:r>
              <a:rPr lang="en-US" altLang="zh-TW" sz="2400" dirty="0"/>
              <a:t> [13] was installed for traffic generation, and gathering measurements for testing and analysis</a:t>
            </a:r>
          </a:p>
        </p:txBody>
      </p:sp>
    </p:spTree>
    <p:extLst>
      <p:ext uri="{BB962C8B-B14F-4D97-AF65-F5344CB8AC3E}">
        <p14:creationId xmlns:p14="http://schemas.microsoft.com/office/powerpoint/2010/main" val="766319883"/>
      </p:ext>
    </p:extLst>
  </p:cSld>
  <p:clrMapOvr>
    <a:masterClrMapping/>
  </p:clrMapOvr>
</p:sld>
</file>

<file path=ppt/theme/theme1.xml><?xml version="1.0" encoding="utf-8"?>
<a:theme xmlns:a="http://schemas.openxmlformats.org/drawingml/2006/main" name="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自訂 1">
      <a:majorFont>
        <a:latin typeface="Cambria"/>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85399</TotalTime>
  <Words>2671</Words>
  <Application>Microsoft Office PowerPoint</Application>
  <PresentationFormat>如螢幕大小 (4:3)</PresentationFormat>
  <Paragraphs>310</Paragraphs>
  <Slides>26</Slides>
  <Notes>26</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26</vt:i4>
      </vt:variant>
    </vt:vector>
  </HeadingPairs>
  <TitlesOfParts>
    <vt:vector size="34" baseType="lpstr">
      <vt:lpstr>新細明體</vt:lpstr>
      <vt:lpstr>標楷體</vt:lpstr>
      <vt:lpstr>Arial</vt:lpstr>
      <vt:lpstr>Arial Black</vt:lpstr>
      <vt:lpstr>Cambria</vt:lpstr>
      <vt:lpstr>Times New Roman</vt:lpstr>
      <vt:lpstr>Wingdings</vt:lpstr>
      <vt:lpstr>Studio</vt:lpstr>
      <vt:lpstr>Dynamic Traffic Diversion in SDN: Testbed vs Mininet</vt:lpstr>
      <vt:lpstr>INTRODUCTION</vt:lpstr>
      <vt:lpstr>DESIGN AND IMPLEMENTATION</vt:lpstr>
      <vt:lpstr>DESIGN AND IMPLEMENTATION</vt:lpstr>
      <vt:lpstr>DESIGN AND IMPLEMENTATION</vt:lpstr>
      <vt:lpstr>DESIGN AND IMPLEMENTATION</vt:lpstr>
      <vt:lpstr>DESIGN AND IMPLEMENTATION</vt:lpstr>
      <vt:lpstr>DESIGN AND IMPLEMENTATION</vt:lpstr>
      <vt:lpstr>DESIGN AND IMPLEMENTATION</vt:lpstr>
      <vt:lpstr>PowerPoint 簡報</vt:lpstr>
      <vt:lpstr>DYNAMIC TRAFFIC DIVERSION APPLICATION</vt:lpstr>
      <vt:lpstr>DYNAMIC TRAFFIC DIVERSION APPLICATION</vt:lpstr>
      <vt:lpstr>DYNAMIC TRAFFIC DIVERSION APPLICATION</vt:lpstr>
      <vt:lpstr>DYNAMIC TRAFFIC DIVERSION APPLICATION</vt:lpstr>
      <vt:lpstr>DYNAMIC TRAFFIC DIVERSION APPLICATION</vt:lpstr>
      <vt:lpstr>TESTING AND ANALYSIS</vt:lpstr>
      <vt:lpstr>TESTING AND ANALYSIS</vt:lpstr>
      <vt:lpstr>TESTING AND ANALYSIS</vt:lpstr>
      <vt:lpstr>Scenario 1 - Baseline Testing</vt:lpstr>
      <vt:lpstr>Scenario 1 - Baseline Testing</vt:lpstr>
      <vt:lpstr>Scenario 2 - Performance without Dynamic Traffic Diversion</vt:lpstr>
      <vt:lpstr>Scenario 2 - Performance without Dynamic Traffic Diversion</vt:lpstr>
      <vt:lpstr>Scenario 2 - Performance without Dynamic Traffic Diversion</vt:lpstr>
      <vt:lpstr>Scenario 3 - Performance with Dynamic Traffic Diversion</vt:lpstr>
      <vt:lpstr>Scenario 3 - Performance with Dynamic Traffic Diversion</vt:lpstr>
      <vt:lpstr>Overall Analysis</vt:lpstr>
    </vt:vector>
  </TitlesOfParts>
  <Company>mediahome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Thesis_ECDS</dc:title>
  <dc:creator>MinYuanTsai</dc:creator>
  <cp:lastModifiedBy>ch943</cp:lastModifiedBy>
  <cp:revision>3373</cp:revision>
  <cp:lastPrinted>2013-07-22T14:09:02Z</cp:lastPrinted>
  <dcterms:created xsi:type="dcterms:W3CDTF">2004-07-16T19:12:18Z</dcterms:created>
  <dcterms:modified xsi:type="dcterms:W3CDTF">2017-03-29T00:39:11Z</dcterms:modified>
</cp:coreProperties>
</file>